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3"/>
  </p:notesMasterIdLst>
  <p:sldIdLst>
    <p:sldId id="256" r:id="rId2"/>
    <p:sldId id="462" r:id="rId3"/>
    <p:sldId id="258" r:id="rId4"/>
    <p:sldId id="262" r:id="rId5"/>
    <p:sldId id="285" r:id="rId6"/>
    <p:sldId id="403" r:id="rId7"/>
    <p:sldId id="463" r:id="rId8"/>
    <p:sldId id="404" r:id="rId9"/>
    <p:sldId id="286" r:id="rId10"/>
    <p:sldId id="405" r:id="rId11"/>
    <p:sldId id="287" r:id="rId12"/>
    <p:sldId id="288" r:id="rId13"/>
    <p:sldId id="289" r:id="rId14"/>
    <p:sldId id="265" r:id="rId15"/>
    <p:sldId id="290" r:id="rId16"/>
    <p:sldId id="291" r:id="rId17"/>
    <p:sldId id="362" r:id="rId18"/>
    <p:sldId id="364" r:id="rId19"/>
    <p:sldId id="366" r:id="rId20"/>
    <p:sldId id="294" r:id="rId21"/>
    <p:sldId id="367" r:id="rId22"/>
    <p:sldId id="292" r:id="rId23"/>
    <p:sldId id="368" r:id="rId24"/>
    <p:sldId id="259" r:id="rId25"/>
    <p:sldId id="295" r:id="rId26"/>
    <p:sldId id="296" r:id="rId27"/>
    <p:sldId id="370" r:id="rId28"/>
    <p:sldId id="297" r:id="rId29"/>
    <p:sldId id="371" r:id="rId30"/>
    <p:sldId id="298" r:id="rId31"/>
    <p:sldId id="299" r:id="rId32"/>
    <p:sldId id="261" r:id="rId33"/>
    <p:sldId id="263" r:id="rId34"/>
    <p:sldId id="300" r:id="rId35"/>
    <p:sldId id="488" r:id="rId36"/>
    <p:sldId id="489" r:id="rId37"/>
    <p:sldId id="301" r:id="rId38"/>
    <p:sldId id="302" r:id="rId39"/>
    <p:sldId id="490" r:id="rId40"/>
    <p:sldId id="491" r:id="rId41"/>
    <p:sldId id="372" r:id="rId42"/>
    <p:sldId id="373" r:id="rId43"/>
    <p:sldId id="303" r:id="rId44"/>
    <p:sldId id="304" r:id="rId45"/>
    <p:sldId id="492" r:id="rId46"/>
    <p:sldId id="493" r:id="rId47"/>
    <p:sldId id="374" r:id="rId48"/>
    <p:sldId id="305" r:id="rId49"/>
    <p:sldId id="264" r:id="rId50"/>
    <p:sldId id="307" r:id="rId51"/>
    <p:sldId id="308" r:id="rId52"/>
    <p:sldId id="494" r:id="rId53"/>
    <p:sldId id="309" r:id="rId54"/>
    <p:sldId id="495" r:id="rId55"/>
    <p:sldId id="310" r:id="rId56"/>
    <p:sldId id="496" r:id="rId57"/>
    <p:sldId id="311" r:id="rId58"/>
    <p:sldId id="312" r:id="rId59"/>
    <p:sldId id="498" r:id="rId60"/>
    <p:sldId id="313" r:id="rId61"/>
    <p:sldId id="497" r:id="rId62"/>
    <p:sldId id="499" r:id="rId63"/>
    <p:sldId id="315" r:id="rId64"/>
    <p:sldId id="500" r:id="rId65"/>
    <p:sldId id="314" r:id="rId66"/>
    <p:sldId id="501" r:id="rId67"/>
    <p:sldId id="316" r:id="rId68"/>
    <p:sldId id="266" r:id="rId69"/>
    <p:sldId id="320" r:id="rId70"/>
    <p:sldId id="464" r:id="rId71"/>
    <p:sldId id="465" r:id="rId72"/>
    <p:sldId id="506" r:id="rId73"/>
    <p:sldId id="321" r:id="rId74"/>
    <p:sldId id="322" r:id="rId75"/>
    <p:sldId id="507" r:id="rId76"/>
    <p:sldId id="323" r:id="rId77"/>
    <p:sldId id="508" r:id="rId78"/>
    <p:sldId id="509" r:id="rId79"/>
    <p:sldId id="510" r:id="rId80"/>
    <p:sldId id="324" r:id="rId81"/>
    <p:sldId id="511" r:id="rId82"/>
    <p:sldId id="325" r:id="rId83"/>
    <p:sldId id="466" r:id="rId84"/>
    <p:sldId id="272" r:id="rId85"/>
    <p:sldId id="273" r:id="rId86"/>
    <p:sldId id="317" r:id="rId87"/>
    <p:sldId id="467" r:id="rId88"/>
    <p:sldId id="468" r:id="rId89"/>
    <p:sldId id="548" r:id="rId90"/>
    <p:sldId id="318" r:id="rId91"/>
    <p:sldId id="512" r:id="rId92"/>
    <p:sldId id="469" r:id="rId93"/>
    <p:sldId id="513" r:id="rId94"/>
    <p:sldId id="514" r:id="rId95"/>
    <p:sldId id="319" r:id="rId96"/>
    <p:sldId id="515" r:id="rId97"/>
    <p:sldId id="271" r:id="rId98"/>
    <p:sldId id="326" r:id="rId99"/>
    <p:sldId id="327" r:id="rId100"/>
    <p:sldId id="328" r:id="rId101"/>
    <p:sldId id="516" r:id="rId102"/>
    <p:sldId id="329" r:id="rId103"/>
    <p:sldId id="517" r:id="rId104"/>
    <p:sldId id="330" r:id="rId105"/>
    <p:sldId id="331" r:id="rId106"/>
    <p:sldId id="518" r:id="rId107"/>
    <p:sldId id="470" r:id="rId108"/>
    <p:sldId id="519" r:id="rId109"/>
    <p:sldId id="332" r:id="rId110"/>
    <p:sldId id="274" r:id="rId111"/>
    <p:sldId id="333" r:id="rId112"/>
    <p:sldId id="520" r:id="rId113"/>
    <p:sldId id="334" r:id="rId114"/>
    <p:sldId id="335" r:id="rId115"/>
    <p:sldId id="521" r:id="rId116"/>
    <p:sldId id="522" r:id="rId117"/>
    <p:sldId id="336" r:id="rId118"/>
    <p:sldId id="471" r:id="rId119"/>
    <p:sldId id="472" r:id="rId120"/>
    <p:sldId id="523" r:id="rId121"/>
    <p:sldId id="337" r:id="rId122"/>
    <p:sldId id="275" r:id="rId123"/>
    <p:sldId id="276" r:id="rId124"/>
    <p:sldId id="338" r:id="rId125"/>
    <p:sldId id="339" r:id="rId126"/>
    <p:sldId id="524" r:id="rId127"/>
    <p:sldId id="473" r:id="rId128"/>
    <p:sldId id="525" r:id="rId129"/>
    <p:sldId id="526" r:id="rId130"/>
    <p:sldId id="340" r:id="rId131"/>
    <p:sldId id="277" r:id="rId132"/>
    <p:sldId id="341" r:id="rId133"/>
    <p:sldId id="342" r:id="rId134"/>
    <p:sldId id="474" r:id="rId135"/>
    <p:sldId id="527" r:id="rId136"/>
    <p:sldId id="343" r:id="rId137"/>
    <p:sldId id="528" r:id="rId138"/>
    <p:sldId id="344" r:id="rId139"/>
    <p:sldId id="475" r:id="rId140"/>
    <p:sldId id="529" r:id="rId141"/>
    <p:sldId id="530" r:id="rId142"/>
    <p:sldId id="345" r:id="rId143"/>
    <p:sldId id="278" r:id="rId144"/>
    <p:sldId id="346" r:id="rId145"/>
    <p:sldId id="347" r:id="rId146"/>
    <p:sldId id="531" r:id="rId147"/>
    <p:sldId id="476" r:id="rId148"/>
    <p:sldId id="532" r:id="rId149"/>
    <p:sldId id="348" r:id="rId150"/>
    <p:sldId id="477" r:id="rId151"/>
    <p:sldId id="533" r:id="rId152"/>
    <p:sldId id="349" r:id="rId153"/>
    <p:sldId id="279" r:id="rId154"/>
    <p:sldId id="350" r:id="rId155"/>
    <p:sldId id="351" r:id="rId156"/>
    <p:sldId id="534" r:id="rId157"/>
    <p:sldId id="535" r:id="rId158"/>
    <p:sldId id="536" r:id="rId159"/>
    <p:sldId id="537" r:id="rId160"/>
    <p:sldId id="538" r:id="rId161"/>
    <p:sldId id="539" r:id="rId162"/>
    <p:sldId id="352" r:id="rId163"/>
    <p:sldId id="478" r:id="rId164"/>
    <p:sldId id="540" r:id="rId165"/>
    <p:sldId id="541" r:id="rId166"/>
    <p:sldId id="353" r:id="rId167"/>
    <p:sldId id="280" r:id="rId168"/>
    <p:sldId id="354" r:id="rId169"/>
    <p:sldId id="355" r:id="rId170"/>
    <p:sldId id="356" r:id="rId171"/>
    <p:sldId id="542" r:id="rId172"/>
    <p:sldId id="479" r:id="rId173"/>
    <p:sldId id="543" r:id="rId174"/>
    <p:sldId id="357" r:id="rId175"/>
    <p:sldId id="283" r:id="rId176"/>
    <p:sldId id="282" r:id="rId177"/>
    <p:sldId id="359" r:id="rId178"/>
    <p:sldId id="358" r:id="rId179"/>
    <p:sldId id="360" r:id="rId180"/>
    <p:sldId id="480" r:id="rId181"/>
    <p:sldId id="481" r:id="rId182"/>
    <p:sldId id="482" r:id="rId183"/>
    <p:sldId id="483" r:id="rId184"/>
    <p:sldId id="484" r:id="rId185"/>
    <p:sldId id="485" r:id="rId186"/>
    <p:sldId id="486" r:id="rId187"/>
    <p:sldId id="487" r:id="rId188"/>
    <p:sldId id="544" r:id="rId189"/>
    <p:sldId id="545" r:id="rId190"/>
    <p:sldId id="546" r:id="rId191"/>
    <p:sldId id="547" r:id="rId1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711"/>
    <p:restoredTop sz="94673"/>
  </p:normalViewPr>
  <p:slideViewPr>
    <p:cSldViewPr snapToGrid="0">
      <p:cViewPr varScale="1">
        <p:scale>
          <a:sx n="59" d="100"/>
          <a:sy n="59" d="100"/>
        </p:scale>
        <p:origin x="208" y="2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21DB-4C72-5045-AE2A-C963597C3FC2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CFFA3-175D-0344-BA49-3BCD2F8F3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4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E7BCC0-C16F-A815-19CF-F58017F9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296" y="0"/>
            <a:ext cx="4555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39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CBED0-B529-9DD7-92A9-D5042BAD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C316-152D-89B1-D41B-BD227529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1.3 Electoral inter- and intraparty incentives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3BB6CE-AB76-6EAE-5937-1F51835D3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114" y="2160588"/>
            <a:ext cx="463616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32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0FAD2-6EBD-139B-3D04-99A2CDDA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2015-6D52-5243-F9AF-51F1B79B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Measuring Dispersion and Concentration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73B0B-0EA0-C258-4FD0-2009BFA6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Dispersion and Polarization </a:t>
            </a:r>
          </a:p>
          <a:p>
            <a:endParaRPr lang="en-US" dirty="0"/>
          </a:p>
          <a:p>
            <a:r>
              <a:rPr lang="en-US" dirty="0"/>
              <a:t>Dispersion and Social Heterogeneity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060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69E9-23F4-4275-42E4-6A373F5A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BFD9-6B50-E64A-2F69-54EE5005D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8.1 Hypothetical party location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74BA1-83F0-96A1-EB2F-DD723717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1767417"/>
            <a:ext cx="5588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208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A35DE-64A8-2E78-7B72-F0447A6B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9B4A9-B5E6-07C9-54B5-7237E55E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Dispersion and Polarization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7BB99-013F-F01C-7839-FEF6F5309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919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2BE43-C5E5-4FB8-C9A6-C0394E03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9BA4-7D57-71F2-9F30-5AA93CAF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8.2 Correlation between EMD and polarization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DC5EA-A59A-65E5-8086-BFE032DE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13" y="2250016"/>
            <a:ext cx="5727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87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0E333-6782-EE2A-BE7C-1906F26B2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B0AA-A628-0855-B72F-5CAFA9DF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Dispersion and Social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8724D-DD13-D12F-D30B-5AECD3CF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213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A542B-C4E8-BD59-324B-0093FCB9A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A4AD-A26C-5E11-0C06-59274217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TDE and Party System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AFF13-3F78-AE65-CBDA-B2F4A6A73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971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0ABE-6564-B8ED-30F3-1FC966A6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BD31-4AD8-5A2B-E0FD-D974C556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8.3 TDE vs. EMD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7BACB-66A9-6DD2-9C4A-766B7DDB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566" y="1270000"/>
            <a:ext cx="58166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434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288B7-7947-0153-0BE9-E4551B15F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7DAB-05C8-1B94-4402-3DA7630D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8.1 Models of party location concentration/dispersion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82718-6526-BE69-B416-25DD2B8D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1727200"/>
            <a:ext cx="58039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464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FFED4-772B-BDD3-95A9-56E81A36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6936-3694-027B-ACEA-C2246E89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8.4 Expected party dispersion as a function of TDE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EFAA4-C233-CFA6-6EBB-A50B1F09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63" y="2129367"/>
            <a:ext cx="5308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758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49D4D-5C25-8E9F-5E3E-96CDC2F81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A5ED-EA7C-E3D7-5734-D2406B423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5DAF-A636-DB9D-4CFE-2B7D3882B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47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F596D-D795-0EF0-FA5E-E0FC5474F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7E5D-50CB-6A57-6181-D4F39329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Structure of the 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0601F-1519-78DC-91F2-966A1971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443990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6954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2E2D0-C1F4-DD78-833D-3F6C05CC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1B56-C388-8CCE-DB63-0469E3E56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Congruence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42B7F-6074-7FD3-A1D3-1854BCADB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9.1 Ideological Congruence in Theory and Practice</a:t>
            </a:r>
          </a:p>
          <a:p>
            <a:r>
              <a:rPr lang="en-US" dirty="0"/>
              <a:t>9.2 Measuring Citizens’ and Politicians’ Preferences</a:t>
            </a:r>
          </a:p>
          <a:p>
            <a:r>
              <a:rPr lang="en-US" dirty="0"/>
              <a:t>9.3 One-to-One and Many-to-Many Congruence in Latin America</a:t>
            </a:r>
          </a:p>
          <a:p>
            <a:r>
              <a:rPr lang="en-US" dirty="0"/>
              <a:t>9.4 Results</a:t>
            </a:r>
          </a:p>
          <a:p>
            <a:r>
              <a:rPr lang="en-US" dirty="0"/>
              <a:t>9.5 Conclusion</a:t>
            </a:r>
          </a:p>
        </p:txBody>
      </p:sp>
    </p:spTree>
    <p:extLst>
      <p:ext uri="{BB962C8B-B14F-4D97-AF65-F5344CB8AC3E}">
        <p14:creationId xmlns:p14="http://schemas.microsoft.com/office/powerpoint/2010/main" val="36529177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3F9D2-E476-FD79-4649-A8C0D1E2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E862-BB28-37C4-3A10-FF90F78D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Ideological Congruence in Theory and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E1C5-8776-070A-BCC3-291F0DCB2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688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6EBCF-B4D6-2D29-8C81-26E5DB535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4387-237C-25CE-8881-B97D8B87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9.1 Two types of congruence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00F8D-EC9D-F5FE-52C0-E86D5B40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866900"/>
            <a:ext cx="5562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122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AF9EF-521F-26C9-C480-9B4E4067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8D0F-1B62-A42C-962C-B898B3E2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Measuring Citizens’ and Politicians’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999-539E-6DD1-F301-729D7E9DC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692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82FB9-F5E0-0CA0-48BE-742EBA882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9DC4-F752-B2F4-9A81-32A3B025C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One-to-One and Many-to-Many Congruence in Latin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1644-C549-D9E6-F280-64FE90BB9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18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663CC-9F3E-3609-B0E2-1A9D5B36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1E60-F2CD-F48D-F9FE-D184E2CEA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9.2 A representation of “bridging”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1E0DA-E41E-98A1-D6D5-BAED0CA3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67" y="1235914"/>
            <a:ext cx="3820029" cy="56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843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9C03-A410-71C6-5AB6-E5FA6224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33BE-CE5E-F112-BFFE-EF5CF479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9.3 Correlation among two types of congruence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6D0B5-8357-9DD8-0EFE-0CB524C6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13" y="2184400"/>
            <a:ext cx="5651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264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CD955-08C5-93E2-D4A1-5AAA130E9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D17-813D-452F-948B-6F26EE220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1E92-E45E-A912-4F49-D3707C14E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548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89DF-D505-329F-3B41-9102D186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EBF8-B5E1-CAE4-9D62-D2794500F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9.1 TDE as predictor of one-to-one congruence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2605EF-969B-67E2-80B9-6EEFE45F1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103" y="2160588"/>
            <a:ext cx="410218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814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A480-F885-D055-4E5B-F3C4CE969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67F3-2FF9-9D49-CFE1-76C7BEC5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9.2 TDE as predictor of many-to-many congruence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761184-0352-DA0C-12F4-42044AAD3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312" y="2160588"/>
            <a:ext cx="451976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78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3F96C-8B50-9835-405A-AC4A65807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8242-904F-6F75-E7FE-923EA05B3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Products From the Larger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DDE9C-D601-A2F9-D707-EA37754E6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443990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3710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0AF5C-7B30-A795-EB10-266E6A080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67FA-BE9B-3EE3-CA5D-337DCDFC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9.4 TDE effect on many-to-many congruence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DEB1B-D14A-6F5D-8067-C24821AE1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444" y="2405856"/>
            <a:ext cx="5651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695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A57E7-C4BE-4392-94D5-36643D378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B2862-2227-AA35-7CB5-3CA1B91C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1E3A2-1D7C-39A8-14AB-E1CF2499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239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454D0-D7B5-EF6C-FC21-B72AC4E52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F5B9-C8A4-8C25-0A5C-68993D13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Part IV: Intraparty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18B9D-5677-2064-287D-A1BA248AD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10. Campaigns for Office</a:t>
            </a:r>
          </a:p>
          <a:p>
            <a:endParaRPr lang="en-US" dirty="0"/>
          </a:p>
          <a:p>
            <a:r>
              <a:rPr lang="en-US" dirty="0"/>
              <a:t>11. Constituency Service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12. Committee Systems and Assignments </a:t>
            </a:r>
          </a:p>
          <a:p>
            <a:endParaRPr lang="en-US" dirty="0"/>
          </a:p>
          <a:p>
            <a:r>
              <a:rPr lang="en-US" dirty="0"/>
              <a:t>13. Party Unity</a:t>
            </a:r>
          </a:p>
          <a:p>
            <a:endParaRPr lang="en-US" dirty="0"/>
          </a:p>
          <a:p>
            <a:r>
              <a:rPr lang="en-US" dirty="0"/>
              <a:t>14. Programmatic Policy or Pork Barrel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942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9901A-87AC-E72D-5500-56A5E76AA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0E8F-B957-CBF0-0AC8-0FE9224D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Campaigns for Office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A539-8D13-06D8-A07A-AFA46EDDA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10.1 Intensity, Complexity, Cash, and Focus </a:t>
            </a:r>
          </a:p>
          <a:p>
            <a:endParaRPr lang="en-US" dirty="0"/>
          </a:p>
          <a:p>
            <a:r>
              <a:rPr lang="en-US" dirty="0"/>
              <a:t>10.2 Campaigns and AP </a:t>
            </a:r>
          </a:p>
          <a:p>
            <a:endParaRPr lang="en-US" dirty="0"/>
          </a:p>
          <a:p>
            <a:r>
              <a:rPr lang="en-US" dirty="0"/>
              <a:t>10.3 Conclusion </a:t>
            </a:r>
          </a:p>
        </p:txBody>
      </p:sp>
    </p:spTree>
    <p:extLst>
      <p:ext uri="{BB962C8B-B14F-4D97-AF65-F5344CB8AC3E}">
        <p14:creationId xmlns:p14="http://schemas.microsoft.com/office/powerpoint/2010/main" val="40636013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A69CF-FD0B-D707-3100-68AF2A8E6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4EF2-40AE-86E5-8BFD-2AB063C7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Intensity, Complexity, Cash, and Focus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1C44-F2FF-ECCD-6139-9BFFD51CA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195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12B3-EEF1-45B4-2B76-0EE5D1AD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336C-833C-4CCC-1CF4-6F0A411A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Campaigns and 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0DA0-6A81-7B22-4C97-9F638068E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145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B757-56D8-2D7A-6ED3-A9EBD0245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3289-4D5A-3E03-E751-91B6BBE4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10.1 Attention to Candidate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76362-83EA-22E1-957B-0D355E63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70" y="1701800"/>
            <a:ext cx="56261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53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77140-0260-E6BC-A9C9-6764D5A7D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A7D4-5613-753D-02F6-751C7D48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10.1 Association between AP and campaign focus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F7BAF-2197-CEDD-6024-2DF2704A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1930400"/>
            <a:ext cx="4268359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40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20A6-9E1A-1E7C-E619-837F62A4E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F8A6-9770-86D7-294B-E78416EF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10.2 Expected attention to candidate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A43C9-46E0-108D-DFF0-6B5FECE76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1930400"/>
            <a:ext cx="5448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451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E8B7-517F-A4E8-FA49-B0EB844C4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AE82-1D7F-37E8-801B-BD594E31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10.3 Expected Attention to Candidate, AP, and district magnitude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82CDB-9754-115D-23B9-E0BDAF60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585" y="1930400"/>
            <a:ext cx="5765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4FB65-95F2-05DC-2F4C-8EA1CCE2A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6C575-D04C-5CEF-3DFB-89BBF6F7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Rationale, Scope, and Likely Readership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997CD-3BE3-AF79-0DAA-8697A872C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443990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038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699-8213-6A2F-5009-7925590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EC32-B495-9603-7436-514F0993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E1A5-FF27-AF28-9D95-59DE5BC2C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504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E974D-4B70-C8DE-227F-6D84BFE9F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43F2-85C3-40CE-F08E-790C7751F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Constituency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14DA9-BDC1-A911-060D-FF7BF0E2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11.1 Directly Observed v. Self-Reported Indicators of Constituency Service </a:t>
            </a:r>
          </a:p>
          <a:p>
            <a:endParaRPr lang="en-US" dirty="0"/>
          </a:p>
          <a:p>
            <a:r>
              <a:rPr lang="en-US" dirty="0"/>
              <a:t>11.2 Empirical Analysis</a:t>
            </a:r>
          </a:p>
          <a:p>
            <a:pPr lvl="1"/>
            <a:r>
              <a:rPr lang="en-US" dirty="0"/>
              <a:t>11.2.1 Building a Constituency Service Score</a:t>
            </a:r>
          </a:p>
          <a:p>
            <a:pPr lvl="1"/>
            <a:r>
              <a:rPr lang="en-US" dirty="0"/>
              <a:t>11.2.2 Results </a:t>
            </a:r>
          </a:p>
          <a:p>
            <a:endParaRPr lang="en-US" dirty="0"/>
          </a:p>
          <a:p>
            <a:r>
              <a:rPr lang="en-US" dirty="0"/>
              <a:t>11.3 Conclusion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615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A83C-533F-69A3-B837-B1442A56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D9D9-775D-2116-B8F3-9761178C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Directly Observed v. Self-Reported Indicators of Constituency Service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50446-22B0-0852-2469-C642B6EAB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28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783BD-D8C8-8E4F-80DE-F8335C9B0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CEC8-D47C-5C08-2424-7D3B3C4C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Empirical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363D4-F46B-130E-C89E-8C362CA7D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11.2.1 Building a Constituency Service Score</a:t>
            </a:r>
          </a:p>
          <a:p>
            <a:pPr lvl="1"/>
            <a:endParaRPr lang="en-US" dirty="0"/>
          </a:p>
          <a:p>
            <a:r>
              <a:rPr lang="en-US" dirty="0"/>
              <a:t>11.2.2 Results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316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26B69-351D-B8A4-FD90-1F979063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1B09-C1C0-0A80-9348-45C34AD7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11.1 PARTIREP items related to constituency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69B12-C280-3DF7-FBDD-56D8D8A0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13" y="2153557"/>
            <a:ext cx="5626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100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20262-80A7-4F54-64B0-75B8DBA55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0E4C-0E32-3917-4A29-2E5F1E89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11.1 Constituency service factor loadings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4FBF4-D5C5-7243-9ED2-173F8749C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285" y="2094593"/>
            <a:ext cx="5740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119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D781-9843-AD78-4159-16291F86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2802-8527-928A-8CD6-3F60D5BC7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Building a Constituency Service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61B81-9B7F-2751-3785-3B09EB1B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48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67D8A-768C-873C-4E90-A2356126E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A604-837E-C85B-C0BA-658C5A0F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11.2 Constituency service factor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EA9BE-A52E-6BE4-8472-A27C75D7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1277462"/>
            <a:ext cx="5381171" cy="51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176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9253-8BC2-E96D-4FFD-5B5F66B8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AA0E-1793-F61F-1149-8318B80D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E2C9C-03FB-9B07-E436-7DB5C3302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436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8F461-4B6E-A016-D914-F0FAA794E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313D-C97B-18C8-4760-1E326A20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11.2 Association between AP and constituency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758CA-32D4-DC90-69F0-0DB9560C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185" y="1839747"/>
            <a:ext cx="4599214" cy="50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8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289E0-E03E-FE00-7041-B5B429038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F089-3172-9BF0-D8A6-A729DBE0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Electoral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699C2-3C69-576C-230E-5E0ACE43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2.1 The Component Rules of Electoral Systems</a:t>
            </a:r>
          </a:p>
          <a:p>
            <a:endParaRPr lang="en-US" dirty="0"/>
          </a:p>
          <a:p>
            <a:pPr lvl="1"/>
            <a:r>
              <a:rPr lang="en-US" dirty="0"/>
              <a:t>2.1.1 Rules Frequently Thought to Shape Interparty Incentives </a:t>
            </a:r>
          </a:p>
          <a:p>
            <a:endParaRPr lang="en-US" dirty="0"/>
          </a:p>
          <a:p>
            <a:pPr lvl="1"/>
            <a:r>
              <a:rPr lang="en-US" dirty="0"/>
              <a:t>2.1.2 Rules Frequently Thought to Shape Intraparty Incentives </a:t>
            </a:r>
          </a:p>
          <a:p>
            <a:endParaRPr lang="en-US" dirty="0"/>
          </a:p>
          <a:p>
            <a:r>
              <a:rPr lang="en-US" dirty="0"/>
              <a:t>2.2 Summary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618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B9EC2-9F25-411C-ADCD-BFE6B4E7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3956-EF2D-5A74-4839-6CAECC5F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11.3 AP and constituency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D28F7-B848-FE2C-2C52-0FC1B981A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79" y="1930400"/>
            <a:ext cx="5803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196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9D26-F3DD-87F2-F13B-1ABF69EB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1A48-4709-5BC0-E3DB-E3E0FCE20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11.4 Constituency service, district magnitude and ballot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8DAF0-0DEC-4E14-5326-E765D4702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28" y="2126343"/>
            <a:ext cx="4285819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27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31038-B54E-14EE-5C87-4009C8AB5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EC60-E75C-7C3F-97CE-8A16B6B0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E3879-D9B4-D273-D220-8ED30A2A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192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BF237-963D-5CFD-9F1D-EFD3EB94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B52F-95C2-279E-5E78-803E84528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Committee Systems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608EC-91F4-E004-F575-857BC04F9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12.1 Intraparty Incentives and Committees</a:t>
            </a:r>
          </a:p>
          <a:p>
            <a:endParaRPr lang="en-US" dirty="0"/>
          </a:p>
          <a:p>
            <a:r>
              <a:rPr lang="en-US" dirty="0"/>
              <a:t>12.2 The Size of the Committee System </a:t>
            </a:r>
          </a:p>
          <a:p>
            <a:endParaRPr lang="en-US" dirty="0"/>
          </a:p>
          <a:p>
            <a:r>
              <a:rPr lang="en-US" dirty="0"/>
              <a:t>12.3 Assignment of MPs and MCs to Committees </a:t>
            </a:r>
          </a:p>
          <a:p>
            <a:endParaRPr lang="en-US" dirty="0"/>
          </a:p>
          <a:p>
            <a:r>
              <a:rPr lang="en-US" dirty="0"/>
              <a:t>12.4 Conclusion </a:t>
            </a:r>
          </a:p>
        </p:txBody>
      </p:sp>
    </p:spTree>
    <p:extLst>
      <p:ext uri="{BB962C8B-B14F-4D97-AF65-F5344CB8AC3E}">
        <p14:creationId xmlns:p14="http://schemas.microsoft.com/office/powerpoint/2010/main" val="37271947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E2144-C714-83D8-CF47-EF6E6720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F48D-6445-ED10-5C29-74A0D5CA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Intraparty Incentives and Committees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D40-8394-E42E-2D9A-33A862A6E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918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A4E34-73D8-3CBE-75FE-3F5368C5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A533-F3FC-6163-4D78-E131CBDE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The Size of the Committee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EC0F-7813-6BF8-BB46-8E04A816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529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3D425-C0BA-A28D-5374-7D1771CC8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4488-7D1A-B310-130E-8D1D9183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12.1 Distribution of number of committees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103B0-EBBD-0941-E29F-CF7322EF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790700"/>
            <a:ext cx="5689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59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534AA-9502-6D67-25C3-4CF7662CA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568A-C2E6-4844-A6DA-9C6FB651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12.1 Predictors of number of legislative committees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97D37-7943-C1F9-E7C4-4E3AA93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44" y="1328056"/>
            <a:ext cx="4065057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808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9156F-B90E-2B51-A966-520DDCB4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543C-AFBA-7878-CF55-D2467125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12.2 Effect of AP on number of committees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9A90B-6DDE-D819-EC0B-0E6BF97E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957" y="2222500"/>
            <a:ext cx="57658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68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C237A-2B9C-6AFE-2762-CE5605F68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649E-37FC-4D93-2C98-2C8E8684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Assignment of MPs and MCs to Committees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DDA6D-E2DA-433E-A6C8-990065C9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29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4B292-88F4-37E4-9929-FB3AFE30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0788-CE52-B099-32F9-5E8A6FD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The Component Rules of Electoral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768B7-A617-E0D2-BCAE-0ADEAA743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2.1.1 Rules Frequently Thought to Shape Interparty Incentives </a:t>
            </a:r>
          </a:p>
          <a:p>
            <a:endParaRPr lang="en-US" dirty="0"/>
          </a:p>
          <a:p>
            <a:pPr lvl="1"/>
            <a:r>
              <a:rPr lang="en-US" dirty="0"/>
              <a:t>2.1.2 Rules Frequently Thought to Shape Intraparty Incentives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194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B36F2-2AF1-985C-1C15-1E5DED2B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CD73-A94D-845F-483F-7A269E005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12.2 Predictors of legislator membership in distributive committees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8C683-B982-430C-8E31-7D4BFB6B8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779" y="1930400"/>
            <a:ext cx="4403833" cy="47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771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2EFEB-5E82-3BAB-FD6E-A9958205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1715-EFB2-7E85-82F5-5CDCCA73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12.3 AP effect on distributive committee membership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E934D-6D12-B78D-C8B4-B17331AA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586" y="2133600"/>
            <a:ext cx="5105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565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4AD0-5A3C-DFDC-A107-FBCD7520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9529-E86E-009C-5911-422097D8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1F3A-2A66-286E-0ACB-E5C52BDA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255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1392-2E92-A790-B164-406D9DCD4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015A-A00F-13BD-2796-CDD705EC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Party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BB383-D51D-1F4A-1CC7-92CA3BB53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13.1 Sources of Unity</a:t>
            </a:r>
          </a:p>
          <a:p>
            <a:endParaRPr lang="en-US" dirty="0"/>
          </a:p>
          <a:p>
            <a:r>
              <a:rPr lang="en-US" dirty="0"/>
              <a:t>13.2 Observing Party Unity </a:t>
            </a:r>
          </a:p>
          <a:p>
            <a:endParaRPr lang="en-US" dirty="0"/>
          </a:p>
          <a:p>
            <a:r>
              <a:rPr lang="en-US" dirty="0"/>
              <a:t>13.3 Party Disunity and Electoral System Incentives </a:t>
            </a:r>
          </a:p>
          <a:p>
            <a:endParaRPr lang="en-US" dirty="0"/>
          </a:p>
          <a:p>
            <a:r>
              <a:rPr lang="en-US" dirty="0"/>
              <a:t>13.4 Conclusion </a:t>
            </a:r>
          </a:p>
        </p:txBody>
      </p:sp>
    </p:spTree>
    <p:extLst>
      <p:ext uri="{BB962C8B-B14F-4D97-AF65-F5344CB8AC3E}">
        <p14:creationId xmlns:p14="http://schemas.microsoft.com/office/powerpoint/2010/main" val="7620210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91FF2-152F-9486-02E5-838890945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003A-2E4E-ECB0-497F-D37D31EE5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Sources of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3AEC4-0CB8-D065-BFAC-318562C4B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748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46A7-D1C2-6262-7ECF-E1FE509F0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1C55-4791-1B0F-D206-DEF4FD90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Observing Party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F941A-DA31-6A2C-B2DD-5ACEC0FD5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767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A471-E2AA-BA0E-32ED-02B09921F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21FE-C1C0-5388-815A-BB33EFF75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13.1 Retweet networks in The Netherlands, France, and Slovenia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E6838-7C93-0167-112A-8350FD28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42" y="2412999"/>
            <a:ext cx="6408058" cy="32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564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57C42-1E89-E9B6-D010-B73CA631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E05C-E87E-61EA-B070-9B45A120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13.2 Within and across party retweet connections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09E61-B54D-CFB7-0723-8674EBF78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311400"/>
            <a:ext cx="57531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18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E96DD-D671-0793-C8A4-2D22FF19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8A5E-9504-BEA7-CB5F-558973E4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13.3 Network of largest parties in Germany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B7AD2-FC31-E92F-59B5-AA627A53E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1930400"/>
            <a:ext cx="5575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688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98045-4E7B-293E-23B2-1235E3A5F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0023-DA14-2D38-2766-7BC9B756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13.4 Disunity induced by legislators in two hypothetical parties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3026B-877D-8717-1CB6-96EE084D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1930400"/>
            <a:ext cx="4635412" cy="44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6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73F5F-D647-B47F-68E1-D6C74373E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FCBC-6356-D032-653A-9CD789B7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Rules Frequently Thought to Shape </a:t>
            </a:r>
            <a:br>
              <a:rPr lang="en-US" dirty="0"/>
            </a:br>
            <a:r>
              <a:rPr lang="en-US" dirty="0"/>
              <a:t>Interparty Incentives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9910-63CE-14E0-33EB-46B63F4A2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1BB0-0839-C56C-E882-F30051C8A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5BD3-0710-3BD7-9E77-6F66B98D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13.5 Party-specific disunity of German legislators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31A42-24D8-D292-CA6F-80447863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1270000"/>
            <a:ext cx="5740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70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22E99-7650-BF3B-1916-62E1D123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1EA8-8AC8-C825-C5BB-113EC50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13.6 Disunity scores across countries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5969F-8A57-B5D2-EB23-4FE83DBBC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15" y="1586593"/>
            <a:ext cx="5715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6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A311F-B5FC-A778-622F-9D499123A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EB0E-9D32-02F2-5894-2D668DBE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Party Disunity and </a:t>
            </a:r>
            <a:br>
              <a:rPr lang="en-US" dirty="0"/>
            </a:br>
            <a:r>
              <a:rPr lang="en-US" dirty="0"/>
              <a:t>Electoral System Incentives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BD7B0-B471-641A-6C61-0D405BFC2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585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43E7C-DE04-3B38-5EBC-D6D7E66C7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6958-9CD2-A6B0-2E25-2E9F757E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13.1 Models of party (dis)unity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24522-EE91-36EC-C0FD-61AB87E1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200926"/>
            <a:ext cx="4760686" cy="55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0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3798-F134-FBFE-77EC-C1B7DC860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5A72-A8BB-2434-BC72-58E87825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13.7 Predicted disunity as a function of 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7BB63-D1C3-E9A2-BD40-2F60845E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86" y="1587500"/>
            <a:ext cx="5588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489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C096F-9935-C8B9-1CE1-A873DE736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D66E-569C-B1D8-EDD5-F9BD1739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13.8 Composite prediction of disunity as a function of magnitude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DBAAE-E35F-4751-2275-1CA95BB3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1905000"/>
            <a:ext cx="5880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863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A395A-9187-88D5-C669-57BFA2728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DAE1-FCE8-063E-1A8C-314C209D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A03C3-FCF9-4423-F7CC-17EB65892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755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2A56F-5220-57DA-7389-FBCDD1DB9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A947-B831-775F-4569-DBAF78A0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Programmatic Policy or Pork Barrel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538A6-A7D7-425B-610E-DD3ABE143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14.1 Efforts to Measure the Balance between Programmatic and Pork Barrel Policies </a:t>
            </a:r>
          </a:p>
          <a:p>
            <a:endParaRPr lang="en-US" dirty="0"/>
          </a:p>
          <a:p>
            <a:r>
              <a:rPr lang="en-US" dirty="0"/>
              <a:t>14.2 Pork Barrel and AP </a:t>
            </a:r>
          </a:p>
          <a:p>
            <a:pPr lvl="1"/>
            <a:r>
              <a:rPr lang="en-US" dirty="0"/>
              <a:t>14.2.1 Bill Targets in Honduras </a:t>
            </a:r>
          </a:p>
          <a:p>
            <a:endParaRPr lang="en-US" dirty="0"/>
          </a:p>
          <a:p>
            <a:r>
              <a:rPr lang="en-US" dirty="0"/>
              <a:t>14.3 Conclusion </a:t>
            </a:r>
          </a:p>
        </p:txBody>
      </p:sp>
    </p:spTree>
    <p:extLst>
      <p:ext uri="{BB962C8B-B14F-4D97-AF65-F5344CB8AC3E}">
        <p14:creationId xmlns:p14="http://schemas.microsoft.com/office/powerpoint/2010/main" val="20766158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34CBE-4C36-0F0B-735D-AAB167D34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06FF-AD89-B22C-54DC-4A42EBE1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Efforts to Measure the Balance between Programmatic and Pork Barrel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F589D-9259-1917-D54D-4B97E17A4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4285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3FA8D-E53B-D07A-F1E7-13D0B6E27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B446-B7CC-B073-1F57-5F5D445E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Pork Barrel and 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1801A-C3C2-0C98-1D8A-4E7E3FD60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14.2.1 Bill Targets in Honduras </a:t>
            </a:r>
          </a:p>
        </p:txBody>
      </p:sp>
    </p:spTree>
    <p:extLst>
      <p:ext uri="{BB962C8B-B14F-4D97-AF65-F5344CB8AC3E}">
        <p14:creationId xmlns:p14="http://schemas.microsoft.com/office/powerpoint/2010/main" val="6155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7F18-C657-54DF-7FB6-CF704C9A4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8FE9-6F53-1B9D-5C34-9B5D9BFE9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2.1 Electoral rules with interparty implications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F30DB-D7E7-C01B-F34F-7568EB44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2133600"/>
            <a:ext cx="5613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994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42E4-822A-0DD6-3F3C-9BE3C3C2D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3190-C403-1538-A675-99F07B30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Bill Targets in Honduras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3148-BF5F-8F93-9271-909BAA770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548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DD2A0-D83E-EC47-42A3-423E59F89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143E-6DD5-B3C7-1D01-EE8DB132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14.1 Before/after reform scores in Honduras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9AFF-D11A-5E8D-88C7-0DD18067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171700"/>
            <a:ext cx="5219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18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C5C40-ECA8-046C-711E-5A444AA61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251E-7366-5F6F-9D90-98E67E3A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14.1 Association between AP and initiated local goods bills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B7E7E-DAF7-4F45-5FC4-A6C6570DE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992" y="1387282"/>
            <a:ext cx="4298950" cy="523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535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7905F-51DF-7FDC-138E-6F50C246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F48B-9FD4-3372-6BE7-B0002D92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14.2 Local goods bills distribution across 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7DF2D-A6FE-A19B-CFD7-F0B0ECAB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0" y="1803400"/>
            <a:ext cx="50927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111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6E2D6-06B4-A2AD-97D6-07FEE1A87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E31E-9D65-5CA3-D105-8953DDF5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76CC-A45A-804B-8742-B58BA1136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67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B2658-ECB8-314A-10AB-33C10748A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2DF0-6463-2494-E8B3-8BE1D147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Part V: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B7AF-1E19-125A-C0EC-AF3A6A28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15. Electing to Simulate</a:t>
            </a:r>
          </a:p>
        </p:txBody>
      </p:sp>
    </p:spTree>
    <p:extLst>
      <p:ext uri="{BB962C8B-B14F-4D97-AF65-F5344CB8AC3E}">
        <p14:creationId xmlns:p14="http://schemas.microsoft.com/office/powerpoint/2010/main" val="20587954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EA5E1-48C7-0C34-2A28-351344C6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A956-13A3-EE87-45D6-6FDF9961C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Electing to Simulate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3DF0-78C3-2A00-E1D0-985188A1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15.1 Our Data </a:t>
            </a:r>
          </a:p>
          <a:p>
            <a:endParaRPr lang="en-US" dirty="0"/>
          </a:p>
          <a:p>
            <a:r>
              <a:rPr lang="en-US" dirty="0"/>
              <a:t>15.2 Addressing Theoretically Motivated Extensions </a:t>
            </a:r>
          </a:p>
          <a:p>
            <a:endParaRPr lang="en-US" dirty="0"/>
          </a:p>
          <a:p>
            <a:r>
              <a:rPr lang="en-US" dirty="0"/>
              <a:t>15.3 A Final Re-Statement of the Benefits of Our Approach</a:t>
            </a:r>
          </a:p>
          <a:p>
            <a:pPr marL="0" indent="0">
              <a:buNone/>
            </a:pPr>
            <a:r>
              <a:rPr lang="en-US" dirty="0"/>
              <a:t>	(and an Invitation to Take Advantage of Our Groundwork) </a:t>
            </a:r>
          </a:p>
        </p:txBody>
      </p:sp>
    </p:spTree>
    <p:extLst>
      <p:ext uri="{BB962C8B-B14F-4D97-AF65-F5344CB8AC3E}">
        <p14:creationId xmlns:p14="http://schemas.microsoft.com/office/powerpoint/2010/main" val="1006762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D479D-3576-DE42-028D-3CAB2F13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985B-C496-B014-8E47-DE0F1382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Our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08980-6FE7-69BB-1A6A-A5D660A53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061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CE259-3DEB-4D3A-BAD8-8221F811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2859-9D46-F596-30C2-167FCDB8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9333186" cy="1320800"/>
          </a:xfrm>
        </p:spPr>
        <p:txBody>
          <a:bodyPr>
            <a:noAutofit/>
          </a:bodyPr>
          <a:lstStyle/>
          <a:p>
            <a:r>
              <a:rPr lang="en-US" sz="2800" dirty="0"/>
              <a:t>A Final Re-Statement of the Benefits of Our Approach</a:t>
            </a:r>
            <a:br>
              <a:rPr lang="en-US" sz="2800" dirty="0"/>
            </a:br>
            <a:r>
              <a:rPr lang="en-US" sz="2800" dirty="0"/>
              <a:t>(and an Invitation to Take Advantage of Our Groundwork)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AE968-8B9E-0E53-9D59-F8B798CDE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746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9CFB6-2493-638B-E98A-94B622444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7E1E-7A26-9999-37A1-D714CADB8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Addressing Theoretically Motivated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A4F8-92D1-DDAB-91FB-95FB020ED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71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E42B-A90D-D857-5772-61A380F6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7A0C-5AE6-CAA5-3F89-25C1B1C3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2.2 Converting votes into seats </a:t>
            </a:r>
            <a:br>
              <a:rPr lang="en-US" dirty="0"/>
            </a:br>
            <a:r>
              <a:rPr lang="en-US" dirty="0"/>
              <a:t>(Hare method)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F0ECF-F558-6D49-BE2B-0EB9E56E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2133600"/>
            <a:ext cx="5613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0990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7A52C-EF47-8D5E-A484-0FB08FB7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29DE-3D18-BE6C-0A77-EC74D0CA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A.1 Converting votes into seats (Hagenbach-Bischoff Method)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54876-CE7A-7902-1AC2-CF586120B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543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C7564-0102-A29C-CD12-0D3277B9F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2F9B-081B-FA30-79F0-3092D66F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A.2 Converting votes into seats (Imperiali Method)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9BD13-4604-93A2-DF81-670BED7E5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318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23DB4-68CE-8BAE-BE65-1B9AFF702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3DCA-DEBF-3C56-38BA-76860945B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A.3 Converting votes into seats (Droop Method)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8ECA5-6ED9-2860-41C9-1F149351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3572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234A-345E-97FC-0476-31725AEFF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E14B5-565A-F522-8903-C6D510FC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A.4 Converting votes into seats (Sainte-</a:t>
            </a:r>
            <a:r>
              <a:rPr lang="en-US" dirty="0" err="1"/>
              <a:t>Laguë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A7D48-2535-997F-5CF5-82C4959CC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480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6C09D-DDF0-9564-F7E5-D5F66858D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D673-CFDE-0D0E-ECE7-0CEB2050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A.5 Converting votes into seats (Modi ed Sainte-</a:t>
            </a:r>
            <a:r>
              <a:rPr lang="en-US" dirty="0" err="1"/>
              <a:t>Laguë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15E79-3D17-EB0A-1112-71B35C31E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315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AB82-3946-65FB-6251-4D07EEDD5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3813-B5FB-134C-6150-2BB63B68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C.1 Goodness of  t comparison of GBM and linear regression models of Total </a:t>
            </a:r>
            <a:r>
              <a:rPr lang="en-US" dirty="0" err="1"/>
              <a:t>Duvergerian</a:t>
            </a:r>
            <a:r>
              <a:rPr lang="en-US" dirty="0"/>
              <a:t> Effect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2E855-5251-6EB5-2E9F-4109AD761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8359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B00AE-7A0B-D063-6E27-BB5BFFE72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AC3D-44B3-B35B-A30B-378015A4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C.2 Goodness of  t comparison of GBM and linear regression models of Average Personalism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757C-4233-7A42-3C2A-C30A733B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75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7BF02-5F41-CF2C-B25E-A33FB605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049B-4E41-BB2A-2EC0-A98AF2D1D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C.3 Summary statistics on electoral system rules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2D451-28C5-5F76-0BBD-AB328471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28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D76DC-18F7-1A28-5D94-6052A07B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295C-9E11-D23E-BEF6-1E61B16B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C.1 Most important predictors of the TDE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0A73E-FFA0-FA41-7642-64459C57F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8965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5A50D-FF59-F7A8-E44E-E5AB19A0F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2F8A-5413-BA0F-BA4E-997E8820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C.2 Most important interactions in TDE predictive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185E-0936-4DD3-BE45-D53C6343E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12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E276E-652C-3608-63BC-FF9422055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2359-E474-5056-6004-1E411F61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2.3 Converting votes into seats </a:t>
            </a:r>
            <a:br>
              <a:rPr lang="en-US" dirty="0"/>
            </a:br>
            <a:r>
              <a:rPr lang="en-US" dirty="0"/>
              <a:t>(D’Hondt method)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9DB6E-BC68-4E47-11F1-EA367C21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2133600"/>
            <a:ext cx="5613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3026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84B92-17D1-25C5-68E5-953C99F56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ED66-D62C-9FD1-05F3-9C5E74A7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C.3 Most important predictors of the AP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D3CBB-3966-5559-8ACA-5E27D740A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8671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C817-2F68-6A1E-DC36-B4567489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226F-0AB1-7464-10DD-32A365F8B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C.4 Most important interactions in AP predictive model 264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9381-3DDF-3CF1-3881-9699AF93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07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E2799-1B17-5CE8-6E60-E211FCD7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8F6A-386E-9CF5-ABAF-07836CB80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676" y="2404534"/>
            <a:ext cx="9280634" cy="1646302"/>
          </a:xfrm>
        </p:spPr>
        <p:txBody>
          <a:bodyPr/>
          <a:lstStyle/>
          <a:p>
            <a:r>
              <a:rPr lang="en-US" sz="4800" dirty="0"/>
              <a:t>Electoral System Incentives for Interparty and Intraparty Politics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AAC65-A4FD-9A80-A2FC-469A5B2E3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F. Crisp, Patrick Cunha Silva, Santiago Olivella, Guillermo Rosas</a:t>
            </a:r>
          </a:p>
        </p:txBody>
      </p:sp>
    </p:spTree>
    <p:extLst>
      <p:ext uri="{BB962C8B-B14F-4D97-AF65-F5344CB8AC3E}">
        <p14:creationId xmlns:p14="http://schemas.microsoft.com/office/powerpoint/2010/main" val="86050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0D061-E62E-7DDF-2A7D-9DE7E1C4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16DB-511A-8D86-6575-65157658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Rules Frequently Thought to Shape </a:t>
            </a:r>
            <a:br>
              <a:rPr lang="en-US" dirty="0"/>
            </a:br>
            <a:r>
              <a:rPr lang="en-US" dirty="0"/>
              <a:t>Intraparty Incentives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484DC-4A81-C5BC-014F-1C208F89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E912C-A42A-88ED-10EE-908B3C79D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1E0A-6A6D-6576-9DBD-5D17BFCA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2.4 Electoral rules with intraparty implications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A137-6833-C4C1-EE07-3DD95989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898650"/>
            <a:ext cx="57404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33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2548A-FC40-02C9-D417-6ECBD0586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B14D-D5AF-3021-08C1-767236DF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D4736-107F-5AA6-0B70-DC124D388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48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74207-37D4-37E1-9CC4-4B2BA3E0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37DB-7594-1E3B-3442-DD496C718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2.5 Common values for electoral rules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D0F4E-EEE0-6301-2588-D6913968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34" y="1359596"/>
            <a:ext cx="4628078" cy="54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7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296FC-2698-EA46-413F-489140B1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D5AF-896E-FE94-99A0-C02CCD447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Electoral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0E71-0492-2067-8F75-57E392EA6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3.1 Electoral System Families </a:t>
            </a:r>
          </a:p>
          <a:p>
            <a:endParaRPr lang="en-US" dirty="0"/>
          </a:p>
          <a:p>
            <a:r>
              <a:rPr lang="en-US" dirty="0"/>
              <a:t>3.2 The Proportional Representation Family </a:t>
            </a:r>
          </a:p>
          <a:p>
            <a:endParaRPr lang="en-US" dirty="0"/>
          </a:p>
          <a:p>
            <a:r>
              <a:rPr lang="en-US" dirty="0"/>
              <a:t>3.3 The Majoritarian/</a:t>
            </a:r>
            <a:r>
              <a:rPr lang="en-US" dirty="0" err="1"/>
              <a:t>Pluralitarian</a:t>
            </a:r>
            <a:r>
              <a:rPr lang="en-US" dirty="0"/>
              <a:t> Family </a:t>
            </a:r>
          </a:p>
          <a:p>
            <a:endParaRPr lang="en-US" dirty="0"/>
          </a:p>
          <a:p>
            <a:r>
              <a:rPr lang="en-US" dirty="0"/>
              <a:t>3.4 The Mixed-Member Family </a:t>
            </a:r>
          </a:p>
          <a:p>
            <a:endParaRPr lang="en-US" dirty="0"/>
          </a:p>
          <a:p>
            <a:r>
              <a:rPr lang="en-US" dirty="0"/>
              <a:t>3.5 Conclusion </a:t>
            </a:r>
          </a:p>
        </p:txBody>
      </p:sp>
    </p:spTree>
    <p:extLst>
      <p:ext uri="{BB962C8B-B14F-4D97-AF65-F5344CB8AC3E}">
        <p14:creationId xmlns:p14="http://schemas.microsoft.com/office/powerpoint/2010/main" val="768027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6F7CE-D559-EB05-3BDE-0DAFDAA40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46F0-DF86-B862-9553-BCEE26FD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Electoral System Families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69908-FBB8-E6D8-97C3-BCE185B09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38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92F85-937D-56DF-9B03-CD9196C40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39FD-CBC7-613F-B935-0194C1C4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The Proportional Representation Family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A39BA-8A8B-5907-AA0E-6C466281B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0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ED347-8E77-4521-5906-24ED36E6C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FA19-50F0-532B-19D4-2801D29B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3.1 Most common electoral rules in proportional representation systems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642B1-628D-4D42-A282-FB0029116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830" y="2160588"/>
            <a:ext cx="418072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5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DE50B-43BE-4004-F090-C5D728E9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5186-7D90-942A-BD02-06B9D3E0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The Majoritarian/</a:t>
            </a:r>
            <a:r>
              <a:rPr lang="en-US" dirty="0" err="1"/>
              <a:t>Pluralitarian</a:t>
            </a:r>
            <a:r>
              <a:rPr lang="en-US" dirty="0"/>
              <a:t>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9A34E-DB52-34E2-B0C1-B4F941AFE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10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B8911-B4A0-87A7-2481-74AE98811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C6BF-A3CF-049A-FAB5-5B59D7E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3.2 Most common electoral rules in </a:t>
            </a:r>
            <a:r>
              <a:rPr lang="en-US" dirty="0" err="1"/>
              <a:t>pluralitarian</a:t>
            </a:r>
            <a:r>
              <a:rPr lang="en-US" dirty="0"/>
              <a:t>/majoritarian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1EE55-D1BB-9756-BE5F-9238415B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62" y="1951684"/>
            <a:ext cx="3859288" cy="490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5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4314C-7F0A-08BA-CB5B-34C015613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A5C-3AE2-F47F-018E-F784BA08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Part I: Rules of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6BCAA-2E2A-3EB3-8614-058D28A53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1. Party Politics </a:t>
            </a:r>
          </a:p>
          <a:p>
            <a:endParaRPr lang="en-US" dirty="0"/>
          </a:p>
          <a:p>
            <a:r>
              <a:rPr lang="en-US" dirty="0"/>
              <a:t>2. Electoral Rules</a:t>
            </a:r>
          </a:p>
          <a:p>
            <a:endParaRPr lang="en-US" dirty="0"/>
          </a:p>
          <a:p>
            <a:r>
              <a:rPr lang="en-US" dirty="0"/>
              <a:t>3. Electoral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22CEC-ACE7-1D26-A803-6407FAE20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8A55-3174-55AE-1102-E7FE1CEA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The Mixed-Member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F39B-FD17-29C6-B3BD-3AD74146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2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1094F-91F4-5783-4929-6DB2EE7D5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8C10-0A0F-81E6-33D3-7A76861E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B582-474F-925C-4EB4-5F110371B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9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79105-1359-A3A5-EC80-02F694F4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6243-ED6A-EDF3-DB94-29CBB78CC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Part II: Incentives in the I-I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18F7-88AD-ED14-E833-8E21B4276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4. Simulating the Effect of Electoral System Incentives </a:t>
            </a:r>
          </a:p>
          <a:p>
            <a:endParaRPr lang="en-US" dirty="0"/>
          </a:p>
          <a:p>
            <a:r>
              <a:rPr lang="en-US" dirty="0"/>
              <a:t>5. Component Rules and Interparty and Intraparty Incentives </a:t>
            </a:r>
          </a:p>
          <a:p>
            <a:endParaRPr lang="en-US" dirty="0"/>
          </a:p>
          <a:p>
            <a:r>
              <a:rPr lang="en-US" dirty="0"/>
              <a:t>6. Placing “Real-World” Electoral Systems in the I–I Space </a:t>
            </a:r>
          </a:p>
        </p:txBody>
      </p:sp>
    </p:spTree>
    <p:extLst>
      <p:ext uri="{BB962C8B-B14F-4D97-AF65-F5344CB8AC3E}">
        <p14:creationId xmlns:p14="http://schemas.microsoft.com/office/powerpoint/2010/main" val="3997788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39A5-AACE-41E6-1476-F54D0081B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27BF-5554-817B-5C25-22F89F8D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Simulating the Effect of </a:t>
            </a:r>
            <a:br>
              <a:rPr lang="en-US" dirty="0"/>
            </a:br>
            <a:r>
              <a:rPr lang="en-US" dirty="0"/>
              <a:t>Electoral System Incentives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5C727-25F6-D441-7C41-F95E2167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4.1 A Simulated World </a:t>
            </a:r>
          </a:p>
          <a:p>
            <a:endParaRPr lang="en-US" dirty="0"/>
          </a:p>
          <a:p>
            <a:r>
              <a:rPr lang="en-US" dirty="0"/>
              <a:t>4.2 Our Approach </a:t>
            </a:r>
          </a:p>
          <a:p>
            <a:endParaRPr lang="en-US" dirty="0"/>
          </a:p>
          <a:p>
            <a:r>
              <a:rPr lang="en-US" dirty="0"/>
              <a:t>4.3 Algorithmic Elections</a:t>
            </a:r>
          </a:p>
          <a:p>
            <a:pPr lvl="1"/>
            <a:r>
              <a:rPr lang="en-US" dirty="0"/>
              <a:t>4.3.1 Our Quantities of Interest </a:t>
            </a:r>
          </a:p>
          <a:p>
            <a:pPr lvl="1"/>
            <a:r>
              <a:rPr lang="en-US" dirty="0"/>
              <a:t>4.3.2 The Interparty and Intraparty Incentives of Electoral Systems </a:t>
            </a:r>
          </a:p>
          <a:p>
            <a:endParaRPr lang="en-US" dirty="0"/>
          </a:p>
          <a:p>
            <a:r>
              <a:rPr lang="en-US" dirty="0"/>
              <a:t>4.4 Other Potential Uses for the Simulation Approach </a:t>
            </a:r>
          </a:p>
        </p:txBody>
      </p:sp>
    </p:spTree>
    <p:extLst>
      <p:ext uri="{BB962C8B-B14F-4D97-AF65-F5344CB8AC3E}">
        <p14:creationId xmlns:p14="http://schemas.microsoft.com/office/powerpoint/2010/main" val="2365595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D9100-7C39-115E-8A39-464BE53BD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0C25-101E-8727-5123-41CC5C5A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A Simulated World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47F0-CF09-005B-2F99-CECDDB227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623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BF960-BAA1-827D-C9E6-750C73ED3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16D3-B58D-C87F-4C64-5D9C85B6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4.1 Simulated world, voters, and party elites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B1F0DF-68E5-A787-BD32-A011D8538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044" y="2196306"/>
            <a:ext cx="5702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34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A266-04D7-2098-1C0D-E9C053AC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488B-C72F-814A-598A-FE1207FF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4.2 Simulated world, voters, party leaders, and candidates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392967-DD9B-BD25-5784-E1DAABFD2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427" y="2160588"/>
            <a:ext cx="499353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9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18961-464F-31B8-D1B3-709ABB59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92F0-572C-CDF8-16E1-8638E188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D33D1-AF8B-D3DB-1240-DDE42394F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2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E97A2-A8B4-27CD-0EB3-02D53D2FB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5F9E-95C7-C47C-F624-DE8D00E6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Algorithmic 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0F5D8-6F83-54CE-A50B-404A591A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4.3.1 Our Quantities of Interest </a:t>
            </a:r>
          </a:p>
          <a:p>
            <a:r>
              <a:rPr lang="en-US" dirty="0"/>
              <a:t>4.3.2 The Interparty and Intraparty Incentives of Electoral Systems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043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C22B5-CB52-AF6B-9023-687E5FCA1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785E-68C1-27C0-D516-1F691B38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4.3 Flowchart of election simulations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E8755F-5100-DC0D-75C9-1904C899B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998" y="1245280"/>
            <a:ext cx="3701463" cy="546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FD229-8B58-7B70-4B8D-58F800138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F79D-7E76-4F81-2C1E-E4AA6072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Party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84B7E-B881-19F4-6B34-027E4A955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4439908"/>
          </a:xfrm>
        </p:spPr>
        <p:txBody>
          <a:bodyPr>
            <a:normAutofit/>
          </a:bodyPr>
          <a:lstStyle/>
          <a:p>
            <a:r>
              <a:rPr lang="en-US" dirty="0"/>
              <a:t>1.1 The Politics of Interparty Competition </a:t>
            </a:r>
          </a:p>
          <a:p>
            <a:endParaRPr lang="en-US" dirty="0"/>
          </a:p>
          <a:p>
            <a:r>
              <a:rPr lang="en-US" dirty="0"/>
              <a:t>1.2 The Politics of Intraparty Competition </a:t>
            </a:r>
          </a:p>
          <a:p>
            <a:endParaRPr lang="en-US" dirty="0"/>
          </a:p>
          <a:p>
            <a:r>
              <a:rPr lang="en-US" dirty="0"/>
              <a:t>1.3 The Two-Dimensional Interparty–Intraparty Space </a:t>
            </a:r>
          </a:p>
          <a:p>
            <a:endParaRPr lang="en-US" dirty="0"/>
          </a:p>
          <a:p>
            <a:r>
              <a:rPr lang="en-US" dirty="0"/>
              <a:t>1.4 Structure of the Book </a:t>
            </a:r>
          </a:p>
          <a:p>
            <a:endParaRPr lang="en-US" dirty="0"/>
          </a:p>
          <a:p>
            <a:r>
              <a:rPr lang="en-US" dirty="0"/>
              <a:t>1.5 Products From the Larger Project </a:t>
            </a:r>
          </a:p>
          <a:p>
            <a:endParaRPr lang="en-US" dirty="0"/>
          </a:p>
          <a:p>
            <a:r>
              <a:rPr lang="en-US" dirty="0"/>
              <a:t>1.6 Rationale, Scope, and Likely Readership </a:t>
            </a:r>
          </a:p>
        </p:txBody>
      </p:sp>
    </p:spTree>
    <p:extLst>
      <p:ext uri="{BB962C8B-B14F-4D97-AF65-F5344CB8AC3E}">
        <p14:creationId xmlns:p14="http://schemas.microsoft.com/office/powerpoint/2010/main" val="1788360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58313-09C4-9ABB-3605-74A3B5B96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AC86-C448-EAEC-29B3-F2A5E4A5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4.4 Utility of voting for a candidate, conditional on platform and valence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4D39C9-9DBB-E455-44C4-5766201E1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907" y="2160588"/>
            <a:ext cx="409657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26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793A1-DA05-7828-249B-FE3CBAA7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F313-5460-2504-89A6-BEE36552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4.1 Values of ancillary arguments in election simulations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D60C0D-A55A-1F4A-F998-3860A4B81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344" y="2621756"/>
            <a:ext cx="54737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7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3DB57-5E55-F0DC-4298-F7979732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F1E3-57F1-759F-2113-E071889C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4.2 Electoral system </a:t>
            </a:r>
            <a:r>
              <a:rPr lang="en-US" dirty="0" err="1"/>
              <a:t>cofigurations</a:t>
            </a:r>
            <a:r>
              <a:rPr lang="en-US" dirty="0"/>
              <a:t> used in the simulations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B7D47-8DBE-4A8E-0ACE-1B458B83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6171" y="837692"/>
            <a:ext cx="4672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91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F8F7F-997D-7EDD-F3C0-DACA1D0DB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767E-058F-2CC3-7CED-52D14483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Our Quantities of Interest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EE56E-B97A-1AFF-F253-42C55333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78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8C5E1-2673-29D1-5436-8F3FD090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F003-9D65-ED18-9E05-9BCD3D984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The Interparty and Intraparty Incentives of Electoral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519B3-7066-821C-B2F6-E71BCAB0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68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AABD-C5E8-131F-EF57-B33495A1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49CB-9649-79B0-AF3E-CCC8BF3F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4.5 Placement of district-level simulated electoral systems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4AB764-A9AA-CC0D-D998-74A1F541E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955" y="2160588"/>
            <a:ext cx="344847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06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14309-EFE5-8C8A-63FF-ADEFC9801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0191-FCA9-86D3-50C8-D419FBCD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4.6 Placement of country-level simulated electoral systems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0EADB1-3F33-61B6-A7C4-14483B12F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9349" y="2160588"/>
            <a:ext cx="342569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5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3D6C5-D235-73E8-C8D6-DE680582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03F4-5CFE-C8C1-3E8D-0AEAE756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4.3 Personalism and Total </a:t>
            </a:r>
            <a:r>
              <a:rPr lang="en-US" dirty="0" err="1"/>
              <a:t>Duvergerian</a:t>
            </a:r>
            <a:r>
              <a:rPr lang="en-US" dirty="0"/>
              <a:t> Effect scores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96CD9B-C5FC-0304-D5F9-E355581B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764" y="2160588"/>
            <a:ext cx="217886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77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2E830-E17A-780B-4D8E-1349C8584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9856-30A0-9515-9472-C256FC2C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Other Potential Uses for the </a:t>
            </a:r>
            <a:br>
              <a:rPr lang="en-US" dirty="0"/>
            </a:br>
            <a:r>
              <a:rPr lang="en-US" dirty="0"/>
              <a:t>Simulation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BDCF-0EDD-9C0A-F316-AACB8DCA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34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CD68-394C-F35C-0953-24CCC4C9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B05B-85FB-84FE-06F3-BBFAF89A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 Rules and </a:t>
            </a:r>
            <a:br>
              <a:rPr lang="en-US" dirty="0"/>
            </a:br>
            <a:r>
              <a:rPr lang="en-US" dirty="0"/>
              <a:t>Interparty and Intraparty Incentives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3276B-09B4-75BA-1B6A-9BD3EBBB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5.1 The Marginal Effects of Component Rules on TDE </a:t>
            </a:r>
          </a:p>
          <a:p>
            <a:pPr lvl="1"/>
            <a:r>
              <a:rPr lang="en-US" dirty="0"/>
              <a:t>5.1.1 District Magnitude </a:t>
            </a:r>
          </a:p>
          <a:p>
            <a:pPr lvl="1"/>
            <a:r>
              <a:rPr lang="en-US" dirty="0"/>
              <a:t>5.1.2 Seat Allocation Formula </a:t>
            </a:r>
          </a:p>
          <a:p>
            <a:pPr lvl="1"/>
            <a:r>
              <a:rPr lang="en-US" dirty="0"/>
              <a:t>5.1.3 Electoral Threshold </a:t>
            </a:r>
          </a:p>
          <a:p>
            <a:r>
              <a:rPr lang="en-US" dirty="0"/>
              <a:t>5.2 Marginal Effects of Component Rules on AP </a:t>
            </a:r>
          </a:p>
          <a:p>
            <a:pPr lvl="1"/>
            <a:r>
              <a:rPr lang="en-US" dirty="0"/>
              <a:t>5.2.1 Ballot Type </a:t>
            </a:r>
          </a:p>
          <a:p>
            <a:pPr lvl="1"/>
            <a:r>
              <a:rPr lang="en-US" dirty="0"/>
              <a:t>5.2.2 Number and Level of Votes </a:t>
            </a:r>
          </a:p>
          <a:p>
            <a:pPr lvl="1"/>
            <a:r>
              <a:rPr lang="en-US" dirty="0"/>
              <a:t>5.2.3 District Magnitude and Ballot Type </a:t>
            </a:r>
          </a:p>
          <a:p>
            <a:r>
              <a:rPr lang="en-US" dirty="0"/>
              <a:t>5.3 Accounting for Negative TDE Scores </a:t>
            </a:r>
          </a:p>
          <a:p>
            <a:r>
              <a:rPr lang="en-US" dirty="0"/>
              <a:t>5.4 Conclusion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4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2BB25-DBF0-EDB7-5419-6E47E51C3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5FBB-EE26-BAFC-E4D7-CFA09313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The Politics of Interparty Competition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29316-7259-D8FE-0350-30577C000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443990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62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AC3D4-C1C6-E895-76C8-B46B0C63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FE3B-1B05-94BE-A184-78B913A2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Marginal Effects of Component Rules on TDE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108A-A4F3-B401-A51D-8283DF303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5.1.1 District Magnitude </a:t>
            </a:r>
          </a:p>
          <a:p>
            <a:endParaRPr lang="en-US" dirty="0"/>
          </a:p>
          <a:p>
            <a:r>
              <a:rPr lang="en-US" dirty="0"/>
              <a:t>5.1.2 Seat Allocation Formula </a:t>
            </a:r>
          </a:p>
          <a:p>
            <a:endParaRPr lang="en-US" dirty="0"/>
          </a:p>
          <a:p>
            <a:r>
              <a:rPr lang="en-US" dirty="0"/>
              <a:t>5.1.3 Electoral Threshold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68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3ABF-5EEC-C170-283D-0F6651650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8BC2-CAB6-DB2E-BB61-3E8DC610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District Magnitude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78F4B-6801-9517-37A0-9CD562570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48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3B5A4-EB71-719F-EB04-3BA2E9F0C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88D6-A791-4042-6D7B-98D3762E0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5.1 District magnitude and TDE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0E4986-8F82-8888-3C38-AC98EA961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394" y="3015456"/>
            <a:ext cx="5689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9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7C90B-DECC-11BD-D36D-C6374C9D7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D272-5EC2-6C67-CE5A-458B32B9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Seat Allocation Formula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31F5-DB64-479A-3062-ABE10F1E7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49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BD521-08A2-5958-5BCC-98AB1B8D6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3E8A-E816-FEE6-CC31-EFDEF41D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5.2 Seat allocation formula and TDE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17CE54-C4CB-6ED5-A553-6C1A2857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094" y="2875756"/>
            <a:ext cx="56642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61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29A27-B5ED-8032-F9E3-03C40E36C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A7CD-BA99-B684-3150-8194296E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Electoral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735A6-5F3E-4746-658F-5D6160173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04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9CE69-99B1-C4BE-1176-C9941881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0E454-EB23-BDA5-3376-BD1525710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5.3 Electoral threshold and TDE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B0B077-FF5A-A498-11E0-92DA04798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044" y="3091656"/>
            <a:ext cx="5702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66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7656E-6F8D-05B5-B222-4941D3622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BD2E-7973-717C-D5BD-8C7FCA89F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Marginal Effects of Component Rules on AP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11BA2-055F-455F-98EB-6B66F7204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5.2.1 Ballot Type </a:t>
            </a:r>
          </a:p>
          <a:p>
            <a:endParaRPr lang="en-US" dirty="0"/>
          </a:p>
          <a:p>
            <a:r>
              <a:rPr lang="en-US" dirty="0"/>
              <a:t>5.2.2 Number and Level of Votes </a:t>
            </a:r>
          </a:p>
          <a:p>
            <a:endParaRPr lang="en-US" dirty="0"/>
          </a:p>
          <a:p>
            <a:r>
              <a:rPr lang="en-US" dirty="0"/>
              <a:t>5.2.3 District Magnitude and Ballot Type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05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38847-A3DA-55C4-FA15-07E5711BB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060D-305B-319B-5B74-85DDAAA6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Ballot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088A-1ED2-2014-0B0C-D81F877CE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94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B6C2F-CD29-805B-5662-D87161A18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1C31-95B3-568A-4794-CBFA286C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5.4 Ballot type and 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3844A9-7A77-0AA1-4014-0F8E67C3F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744" y="3091656"/>
            <a:ext cx="5676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8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AE222-67FE-757A-B761-30B21E1FB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201D-D832-5068-9B14-437FB613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1.1 Interparty electoral incentives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03812-91BF-75ED-D363-4CF1F9C0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724150"/>
            <a:ext cx="5219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7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1E514-A538-BEDD-CF16-3015717A6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B444-0EE2-6AD8-45A6-EBB7D763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Number and Level of Votes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9B6C-328E-1CA4-1CF3-80345FC98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30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B0860-478D-3B19-5D91-D4FE15850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6925-EDEF-ACC0-C4A8-860D51EA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5.5 Number and level of votes and 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BEBBAC-E2A6-0BD4-F94F-1522F52CC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644" y="3161506"/>
            <a:ext cx="57531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29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F626D-FBE3-E75C-A6C4-E2FDC770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5293-609C-6C0F-67B9-F1DDDFB6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5.6 Vote-pooling level and 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AC924-8522-6B5E-5277-762E7C34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2406650"/>
            <a:ext cx="5740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8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F156-E27C-1C5B-569D-1B0AEC57F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D1F-3516-2FC8-FC19-CE09A6DB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District Magnitude and Ballot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91B26-47E2-89DF-6080-A2A8B3DE1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65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7AF1-78CB-A6D6-9A41-CF7CC27B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C852-0752-0715-7DAE-92979923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5.7 District magnitude, ballot type, and 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841F4-61E4-F100-5F33-34CBFA64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2247900"/>
            <a:ext cx="5765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36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0D40-17A0-AF83-C041-CABC265F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E283-E4AD-6455-6F9A-CCD1538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Accounting for Negative TDE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FEEFD-414D-45AB-B9A9-48764FB94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30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751E-F9A2-664A-0D87-27340CF44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62C4-ED98-6870-688F-70E2E05D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5.8 TDE and AP scores in simulations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6E9863-0B8F-75E6-C6CC-A4E7D0B8E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589" y="2160588"/>
            <a:ext cx="361121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83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C81F-09F3-D3CF-7AFA-C8AE4AE8D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DD61-2714-6432-B84B-44454FD8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98B8-D6A7-54A7-4740-583FD19E7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98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7F428-C3FC-A38F-082E-F3C259DCD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3896-9199-F993-377D-91D1517E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Placing “Real-World” Electoral Systems </a:t>
            </a:r>
            <a:br>
              <a:rPr lang="en-US" dirty="0"/>
            </a:br>
            <a:r>
              <a:rPr lang="en-US" dirty="0"/>
              <a:t>in the I–I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F100E-A772-ACDC-BC70-37EA21912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6.1 A Tale of Three Electoral Systems </a:t>
            </a:r>
          </a:p>
          <a:p>
            <a:endParaRPr lang="en-US" dirty="0"/>
          </a:p>
          <a:p>
            <a:r>
              <a:rPr lang="en-US" dirty="0"/>
              <a:t>6.2 Electoral Systems on the I–I Space </a:t>
            </a:r>
          </a:p>
          <a:p>
            <a:pPr lvl="1"/>
            <a:r>
              <a:rPr lang="en-US" dirty="0"/>
              <a:t>6.2.1 Mapping Democracies </a:t>
            </a:r>
          </a:p>
          <a:p>
            <a:pPr lvl="1"/>
            <a:r>
              <a:rPr lang="en-US" dirty="0"/>
              <a:t>6.2.2 Mapping Archetypal Cases </a:t>
            </a:r>
          </a:p>
          <a:p>
            <a:endParaRPr lang="en-US" dirty="0"/>
          </a:p>
          <a:p>
            <a:r>
              <a:rPr lang="en-US" dirty="0"/>
              <a:t>6.3 Introducing the I</a:t>
            </a:r>
            <a:r>
              <a:rPr lang="en-US" baseline="30000" dirty="0"/>
              <a:t>3</a:t>
            </a:r>
            <a:r>
              <a:rPr lang="en-US" dirty="0"/>
              <a:t> dashboard </a:t>
            </a:r>
          </a:p>
          <a:p>
            <a:endParaRPr lang="en-US" dirty="0"/>
          </a:p>
          <a:p>
            <a:r>
              <a:rPr lang="en-US" dirty="0"/>
              <a:t>6.4 Conclusion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66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A9723-8217-408D-21EC-9C9B85CB3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40CA-FF81-E044-1DDD-25DBA184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A Tale of Three Electoral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3D1E-F612-C492-702A-54566B77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3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D7627-77F6-3181-9012-4874FA8D1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7AE8-A124-8468-0877-42BD2F76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The Politics of Intraparty Competition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2BD8-5A55-9A27-16A2-1239F6CA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443990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42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04F71-6584-FC65-5F11-08B51859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57E5-EC3C-17C9-1560-4B157CCE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6.1 TDE and AP scores for seven districts in France, Bulgaria, and Spain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28A843-450C-4FA1-8B2B-2735023E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244" y="2215356"/>
            <a:ext cx="3771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625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649E-F540-22FD-FA37-4A6732F9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2E14-B756-44FB-A95A-480AD0A9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6.2 TDE and AP scores for three selected legislative electoral contests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736A1A-BE94-DCEA-5035-2FACA4630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594" y="2951956"/>
            <a:ext cx="4013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32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76990-60EC-EA72-BA25-BC650B24A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1848-B6D3-2E06-2D57-5B32F3B0F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6.1 Model-based predicted TDE and AP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A98FB1-722E-28A7-F027-C92F3FE64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744" y="2812256"/>
            <a:ext cx="3898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61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BC45D-4BAA-BD10-92BE-A7976D4CE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257A-A641-782E-656B-0DA9B158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Electoral Systems on the I–I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C679-8E43-1124-640A-C687901C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6.2.1 Mapping Democracies </a:t>
            </a:r>
          </a:p>
          <a:p>
            <a:endParaRPr lang="en-US" dirty="0"/>
          </a:p>
          <a:p>
            <a:r>
              <a:rPr lang="en-US" dirty="0"/>
              <a:t>6.2.2 Mapping Archetypal Cases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886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7F92B-F11C-B6C3-9E9C-222495FF0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CA7D-0D36-B84E-C824-28E9FC2E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Mapping Democracies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710B-66CF-E713-B0B7-B70DF7E9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098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67B76-642F-A0DB-C0E2-E0E5A779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4667-A4C2-7DB5-EE8F-F88D2E51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6.2 Placing democracies on the I–I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CBFD-5AC1-6A35-D0B3-CE0006A1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13" y="2451100"/>
            <a:ext cx="39751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333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903D8-0907-9862-0EB1-6C0FBA65E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7FAB-62EB-2A44-0938-D162FE55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Mapping Archetypal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96480-07B3-E6A0-5679-B7E03D62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59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F91DE-DE6B-7DE3-4B6C-113B285B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04D4-47A9-090B-9C64-2475F832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6.3 Select majoritarian electoral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DE061-1DF0-40E7-4953-3879C373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63" y="1638300"/>
            <a:ext cx="40132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920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C523C-90F9-A3DB-34DB-E2F9B439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5468-E4C3-E9B7-348B-C0BE7C90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6.4 Select proportional electoral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64863-2BCD-6E17-7435-B855985F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63" y="1676400"/>
            <a:ext cx="406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202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00A78-82CF-F2F3-3DEE-B48A6E80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D982-EA1B-B205-D424-051D3A9D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6.5 Select mixed-member electoral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F8EF0-71D6-B4FF-1ABE-71E4DCC7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13" y="1930400"/>
            <a:ext cx="3721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1B679-3F36-E299-EDD9-2289681F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3E27-62D1-AD34-88AB-2665B46F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1.2 Intraparty Electoral Incentives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5A2DD6-7CA1-6671-397E-807611B90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114" y="2160588"/>
            <a:ext cx="463616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522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0CB58-BCC5-3CF1-E0AF-A6EBB7CD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BB73-2364-D736-1E2B-6FBD9540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Introducing the I</a:t>
            </a:r>
            <a:r>
              <a:rPr lang="en-US" baseline="30000" dirty="0"/>
              <a:t>3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2030C-C556-FD69-A0A4-BD57D7721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960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FFDEB-B3C4-294D-3DD4-5455F8EB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09AF-39A1-5C11-3C9B-96DBC33D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6.6 Screenshot of the I Shiny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A8710-F030-A7DC-C765-5656BD41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63" y="2372139"/>
            <a:ext cx="3886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11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A12E2-448C-F9AA-8D73-9B7A96A78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3723-F118-935F-416C-872E555C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9A567-BDD6-CD89-F871-272C509F8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0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4B0EF-1EA5-C575-83FD-D009364CF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5C86-39C5-68C1-E2CB-00E67847B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6.3 Selected observations from the I electoral systems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B4A90-34F6-2FB8-2556-2E8499E7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77613" y="788504"/>
            <a:ext cx="39497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65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D7FE9-AA5B-56A3-097C-E1189A741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40E2-7836-9318-2E35-E4DAB97F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PART III INTERPARTY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115F5-521D-E488-F914-42FBE9322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7. The Size of the Party System </a:t>
            </a:r>
          </a:p>
          <a:p>
            <a:endParaRPr lang="en-US" dirty="0"/>
          </a:p>
          <a:p>
            <a:r>
              <a:rPr lang="en-US" dirty="0"/>
              <a:t>8. The Distribution of Partisan Ideological Locations </a:t>
            </a:r>
          </a:p>
          <a:p>
            <a:endParaRPr lang="en-US" dirty="0"/>
          </a:p>
          <a:p>
            <a:r>
              <a:rPr lang="en-US" dirty="0"/>
              <a:t>9. Congruence </a:t>
            </a:r>
          </a:p>
        </p:txBody>
      </p:sp>
    </p:spTree>
    <p:extLst>
      <p:ext uri="{BB962C8B-B14F-4D97-AF65-F5344CB8AC3E}">
        <p14:creationId xmlns:p14="http://schemas.microsoft.com/office/powerpoint/2010/main" val="9891010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12BD-6D31-40F9-49B0-8CE68195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6BEE-7689-F134-AB46-EF4E99B0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The Size of the Party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2B89-C5BC-A4CB-4D0F-987127222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r>
              <a:rPr lang="en-US" dirty="0"/>
              <a:t>7.1 The Effective Number of Parties</a:t>
            </a:r>
          </a:p>
          <a:p>
            <a:endParaRPr lang="en-US" dirty="0"/>
          </a:p>
          <a:p>
            <a:r>
              <a:rPr lang="en-US" dirty="0"/>
              <a:t>7.2 TDE and N </a:t>
            </a:r>
          </a:p>
          <a:p>
            <a:endParaRPr lang="en-US" dirty="0"/>
          </a:p>
          <a:p>
            <a:r>
              <a:rPr lang="en-US" dirty="0"/>
              <a:t>7.3 Conclusion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581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8CFAC-D1FF-9653-6563-AB2B41E30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3EBC-DADC-B0F9-68F3-9D1CAD965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The Effective Number of 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76C16-783B-5ED2-C642-E62B5726F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150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F3ED-38F2-F371-A25E-165A795F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49B7-7A27-9AEB-E496-AB30C01A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7.1 Effective number of parties, two-party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51D22-1A48-132E-058F-1515586F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254250"/>
            <a:ext cx="5588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69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4CBB5-F20B-15E3-3443-C0EE2FA18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F0425-F605-D3BC-1DD8-2BC4E40B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7.2 Effective number of parties, one-party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85E55-0D0A-9E7E-7681-E3A3A038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222500"/>
            <a:ext cx="5676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78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CF7B-B60E-9459-E5D7-614A474FA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55FA-85C3-B8DE-B232-B602A28B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7.3 Effective number of parties, multi-party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25463-00B2-E5AB-3A64-18D913AF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847850"/>
            <a:ext cx="5562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6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EE1C4-9ED6-596C-F0D4-447BAA25F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C815-923B-DD7F-50CB-0E4F05F40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Two-Dimensional </a:t>
            </a:r>
            <a:br>
              <a:rPr lang="en-US" dirty="0"/>
            </a:br>
            <a:r>
              <a:rPr lang="en-US" dirty="0"/>
              <a:t>Interparty–Intraparty Space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45386-358F-E256-A57A-9B7F93094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443990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817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6726D-1D05-7797-3980-7E625D3A0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C7F7-D24E-7F0C-54E1-735B8784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TDE and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16F7F-8D3D-6ACD-9B17-EE64B2C8C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341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2F7AF-9BD3-184C-DBDD-8B3BFD904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79237-DD14-5052-7921-8CE6D3A5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7.1 Estimated TDE at the district and national levels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5872C-6260-828B-CB3A-FC6A6F11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2359439"/>
            <a:ext cx="5778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472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4FDA-AFD1-C7FE-ABD6-AE18C40C9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106A-54A3-501D-B8C2-29F7392A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7.4 Association between TDE, AP, and the effective number of electoral parties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68002-72B6-F7DB-4C25-B621FFF1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81227" y="677333"/>
            <a:ext cx="3844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957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8221C-1EF6-F0F8-3297-0C10C7108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EB7B-016C-4532-EBAA-4430393D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7.2 Expected effective number of parties (</a:t>
            </a:r>
            <a:r>
              <a:rPr lang="en-US" i="1" dirty="0"/>
              <a:t>N</a:t>
            </a:r>
            <a:r>
              <a:rPr lang="en-US" dirty="0"/>
              <a:t>) conditional on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3CB70-761E-5745-FA40-2E5B19AC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930400"/>
            <a:ext cx="5740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911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68BC8-1A37-8E50-922E-F56A0213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4C6D-ADD8-3F8E-8A3E-45D16583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7.3 Expected </a:t>
            </a:r>
            <a:r>
              <a:rPr lang="en-US" i="1" dirty="0"/>
              <a:t>N </a:t>
            </a:r>
            <a:r>
              <a:rPr lang="en-US" dirty="0"/>
              <a:t>conditional on diversity—district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5BCC8-7EF0-C13C-79A4-231E63724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213" y="2413000"/>
            <a:ext cx="55245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477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51AC6-C949-15B8-92DF-BB874D43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752C-3765-C92C-95C1-F4FF43D60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144C0-284E-ACD7-0ADF-9C1D85599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86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9683-D3EA-8274-4D41-8BEB4529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5854-820B-3F46-6055-BF8FB0398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>
            <a:normAutofit/>
          </a:bodyPr>
          <a:lstStyle/>
          <a:p>
            <a:r>
              <a:rPr lang="en-US" dirty="0"/>
              <a:t>7.4 Expected conditional on diversity—select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476E2-9DBC-C242-B9C0-F5353866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313" y="2341033"/>
            <a:ext cx="5702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450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CECFE-B0DE-E6CF-5C10-52CFC5E55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73DE-13C8-7A6F-937E-AF40CA6A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The Distribution of </a:t>
            </a:r>
            <a:br>
              <a:rPr lang="en-US" dirty="0"/>
            </a:br>
            <a:r>
              <a:rPr lang="en-US" dirty="0"/>
              <a:t>Partisan Ideological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FF35F-87D5-0646-1F35-120A4633C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8.1 Party Dispersion and Electoral Systems </a:t>
            </a:r>
          </a:p>
          <a:p>
            <a:r>
              <a:rPr lang="en-US" dirty="0"/>
              <a:t>8.2 Identifying Party Locations </a:t>
            </a:r>
          </a:p>
          <a:p>
            <a:r>
              <a:rPr lang="en-US" dirty="0"/>
              <a:t>8.3 Measuring Dispersion and Concentration </a:t>
            </a:r>
          </a:p>
          <a:p>
            <a:pPr lvl="1"/>
            <a:r>
              <a:rPr lang="en-US" dirty="0"/>
              <a:t>8.3.1 Dispersion and Polarization </a:t>
            </a:r>
          </a:p>
          <a:p>
            <a:pPr lvl="1"/>
            <a:r>
              <a:rPr lang="en-US" dirty="0"/>
              <a:t>8.3.2 Dispersion and Social Heterogeneity</a:t>
            </a:r>
          </a:p>
          <a:p>
            <a:r>
              <a:rPr lang="en-US" dirty="0"/>
              <a:t>8.4 TDE and Party System Dispersion</a:t>
            </a:r>
          </a:p>
          <a:p>
            <a:r>
              <a:rPr lang="en-US" dirty="0"/>
              <a:t>8.5 Conclusion </a:t>
            </a:r>
          </a:p>
        </p:txBody>
      </p:sp>
    </p:spTree>
    <p:extLst>
      <p:ext uri="{BB962C8B-B14F-4D97-AF65-F5344CB8AC3E}">
        <p14:creationId xmlns:p14="http://schemas.microsoft.com/office/powerpoint/2010/main" val="28907409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3850F-8F73-2BD6-DB37-BC3BBBF67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9860-ED9C-EF28-42B0-00FE8FAC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Party Dispersion and Electoral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D633-242B-762B-2A2A-CB2D523F9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187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7501D-BF56-CFBB-5588-280810F1A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03AD-F09F-3159-8A71-BE733ED8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609600"/>
            <a:ext cx="8843078" cy="1320800"/>
          </a:xfrm>
        </p:spPr>
        <p:txBody>
          <a:bodyPr/>
          <a:lstStyle/>
          <a:p>
            <a:r>
              <a:rPr lang="en-US" dirty="0"/>
              <a:t>Identifying Party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956F-0010-B3FE-2E73-B05FE2162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160589"/>
            <a:ext cx="8843078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0155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Looks Like Book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71E00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10153</TotalTime>
  <Words>1800</Words>
  <Application>Microsoft Macintosh PowerPoint</Application>
  <PresentationFormat>Widescreen</PresentationFormat>
  <Paragraphs>367</Paragraphs>
  <Slides>191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6" baseType="lpstr">
      <vt:lpstr>Aptos</vt:lpstr>
      <vt:lpstr>Arial</vt:lpstr>
      <vt:lpstr>Trebuchet MS</vt:lpstr>
      <vt:lpstr>Wingdings 3</vt:lpstr>
      <vt:lpstr>Facet</vt:lpstr>
      <vt:lpstr>PowerPoint Presentation</vt:lpstr>
      <vt:lpstr>Electoral System Incentives for Interparty and Intraparty Politics</vt:lpstr>
      <vt:lpstr>Part I: Rules of the Game</vt:lpstr>
      <vt:lpstr>Party Politics</vt:lpstr>
      <vt:lpstr>The Politics of Interparty Competition </vt:lpstr>
      <vt:lpstr>1.1 Interparty electoral incentives </vt:lpstr>
      <vt:lpstr>The Politics of Intraparty Competition </vt:lpstr>
      <vt:lpstr>1.2 Intraparty Electoral Incentives</vt:lpstr>
      <vt:lpstr>The Two-Dimensional  Interparty–Intraparty Space  </vt:lpstr>
      <vt:lpstr>1.3 Electoral inter- and intraparty incentives</vt:lpstr>
      <vt:lpstr>Structure of the Book </vt:lpstr>
      <vt:lpstr>Products From the Larger Project</vt:lpstr>
      <vt:lpstr>Rationale, Scope, and Likely Readership</vt:lpstr>
      <vt:lpstr>Electoral Rules</vt:lpstr>
      <vt:lpstr>The Component Rules of Electoral Systems</vt:lpstr>
      <vt:lpstr>Rules Frequently Thought to Shape  Interparty Incentives  </vt:lpstr>
      <vt:lpstr>2.1 Electoral rules with interparty implications</vt:lpstr>
      <vt:lpstr>2.2 Converting votes into seats  (Hare method)</vt:lpstr>
      <vt:lpstr>2.3 Converting votes into seats  (D’Hondt method)</vt:lpstr>
      <vt:lpstr>Rules Frequently Thought to Shape  Intraparty Incentives  </vt:lpstr>
      <vt:lpstr>2.4 Electoral rules with intraparty implications</vt:lpstr>
      <vt:lpstr>Summary</vt:lpstr>
      <vt:lpstr>2.5 Common values for electoral rules  </vt:lpstr>
      <vt:lpstr>Electoral Systems</vt:lpstr>
      <vt:lpstr>Electoral System Families </vt:lpstr>
      <vt:lpstr>The Proportional Representation Family </vt:lpstr>
      <vt:lpstr>3.1 Most common electoral rules in proportional representation systems</vt:lpstr>
      <vt:lpstr>The Majoritarian/Pluralitarian Family</vt:lpstr>
      <vt:lpstr>3.2 Most common electoral rules in pluralitarian/majoritarian systems</vt:lpstr>
      <vt:lpstr>The Mixed-Member Family</vt:lpstr>
      <vt:lpstr>Conclusion</vt:lpstr>
      <vt:lpstr>Part II: Incentives in the I-I Space</vt:lpstr>
      <vt:lpstr>Simulating the Effect of  Electoral System Incentives</vt:lpstr>
      <vt:lpstr>A Simulated World </vt:lpstr>
      <vt:lpstr>4.1 Simulated world, voters, and party elites</vt:lpstr>
      <vt:lpstr>4.2 Simulated world, voters, party leaders, and candidates</vt:lpstr>
      <vt:lpstr>Our Approach</vt:lpstr>
      <vt:lpstr>Algorithmic Elections</vt:lpstr>
      <vt:lpstr>4.3 Flowchart of election simulations</vt:lpstr>
      <vt:lpstr>4.4 Utility of voting for a candidate, conditional on platform and valence</vt:lpstr>
      <vt:lpstr>4.1 Values of ancillary arguments in election simulations</vt:lpstr>
      <vt:lpstr>4.2 Electoral system cofigurations used in the simulations</vt:lpstr>
      <vt:lpstr>Our Quantities of Interest  </vt:lpstr>
      <vt:lpstr>The Interparty and Intraparty Incentives of Electoral Systems</vt:lpstr>
      <vt:lpstr>4.5 Placement of district-level simulated electoral systems</vt:lpstr>
      <vt:lpstr>4.6 Placement of country-level simulated electoral systems</vt:lpstr>
      <vt:lpstr>4.3 Personalism and Total Duvergerian Effect scores</vt:lpstr>
      <vt:lpstr>Other Potential Uses for the  Simulation Approach</vt:lpstr>
      <vt:lpstr>Component Rules and  Interparty and Intraparty Incentives </vt:lpstr>
      <vt:lpstr>The Marginal Effects of Component Rules on TDE  </vt:lpstr>
      <vt:lpstr>District Magnitude</vt:lpstr>
      <vt:lpstr>5.1 District magnitude and TDE</vt:lpstr>
      <vt:lpstr>Seat Allocation Formula </vt:lpstr>
      <vt:lpstr>5.2 Seat allocation formula and TDE</vt:lpstr>
      <vt:lpstr>Electoral Threshold</vt:lpstr>
      <vt:lpstr>5.3 Electoral threshold and TDE</vt:lpstr>
      <vt:lpstr>Marginal Effects of Component Rules on AP   </vt:lpstr>
      <vt:lpstr>Ballot Type</vt:lpstr>
      <vt:lpstr>5.4 Ballot type and AP</vt:lpstr>
      <vt:lpstr>Number and Level of Votes  </vt:lpstr>
      <vt:lpstr>5.5 Number and level of votes and AP</vt:lpstr>
      <vt:lpstr>5.6 Vote-pooling level and AP</vt:lpstr>
      <vt:lpstr>District Magnitude and Ballot Type</vt:lpstr>
      <vt:lpstr>5.7 District magnitude, ballot type, and AP</vt:lpstr>
      <vt:lpstr>Accounting for Negative TDE Scores</vt:lpstr>
      <vt:lpstr>5.8 TDE and AP scores in simulations</vt:lpstr>
      <vt:lpstr>Conclusion</vt:lpstr>
      <vt:lpstr>Placing “Real-World” Electoral Systems  in the I–I Space</vt:lpstr>
      <vt:lpstr>A Tale of Three Electoral Systems</vt:lpstr>
      <vt:lpstr>6.1 TDE and AP scores for seven districts in France, Bulgaria, and Spain</vt:lpstr>
      <vt:lpstr>6.2 TDE and AP scores for three selected legislative electoral contests</vt:lpstr>
      <vt:lpstr>6.1 Model-based predicted TDE and AP values</vt:lpstr>
      <vt:lpstr>Electoral Systems on the I–I Space</vt:lpstr>
      <vt:lpstr>Mapping Democracies</vt:lpstr>
      <vt:lpstr>6.2 Placing democracies on the I–I space</vt:lpstr>
      <vt:lpstr>Mapping Archetypal Cases</vt:lpstr>
      <vt:lpstr>6.3 Select majoritarian electoral systems</vt:lpstr>
      <vt:lpstr>6.4 Select proportional electoral systems</vt:lpstr>
      <vt:lpstr>6.5 Select mixed-member electoral systems</vt:lpstr>
      <vt:lpstr>Introducing the I3 dashboard</vt:lpstr>
      <vt:lpstr>6.6 Screenshot of the I Shiny dashboard</vt:lpstr>
      <vt:lpstr>Conclusion</vt:lpstr>
      <vt:lpstr>6.3 Selected observations from the I electoral systems Dataset</vt:lpstr>
      <vt:lpstr>PART III INTERPARTY POLITICS</vt:lpstr>
      <vt:lpstr>The Size of the Party System</vt:lpstr>
      <vt:lpstr>The Effective Number of Parties</vt:lpstr>
      <vt:lpstr>7.1 Effective number of parties, two-party system</vt:lpstr>
      <vt:lpstr>7.2 Effective number of parties, one-party system</vt:lpstr>
      <vt:lpstr>7.3 Effective number of parties, multi-party system</vt:lpstr>
      <vt:lpstr>TDE and N</vt:lpstr>
      <vt:lpstr>7.1 Estimated TDE at the district and national levels</vt:lpstr>
      <vt:lpstr>7.4 Association between TDE, AP, and the effective number of electoral parties</vt:lpstr>
      <vt:lpstr>7.2 Expected effective number of parties (N) conditional on diversity</vt:lpstr>
      <vt:lpstr>7.3 Expected N conditional on diversity—district level</vt:lpstr>
      <vt:lpstr>Conclusion</vt:lpstr>
      <vt:lpstr>7.4 Expected conditional on diversity—select systems</vt:lpstr>
      <vt:lpstr>The Distribution of  Partisan Ideological Locations</vt:lpstr>
      <vt:lpstr>Party Dispersion and Electoral Systems</vt:lpstr>
      <vt:lpstr>Identifying Party Locations</vt:lpstr>
      <vt:lpstr>Measuring Dispersion and Concentration </vt:lpstr>
      <vt:lpstr>8.1 Hypothetical party location distributions</vt:lpstr>
      <vt:lpstr>Dispersion and Polarization</vt:lpstr>
      <vt:lpstr>8.2 Correlation between EMD and polarization</vt:lpstr>
      <vt:lpstr>Dispersion and Social Heterogeneity</vt:lpstr>
      <vt:lpstr>TDE and Party System Dispersion</vt:lpstr>
      <vt:lpstr>8.3 TDE vs. EMD scores</vt:lpstr>
      <vt:lpstr>8.1 Models of party location concentration/dispersion</vt:lpstr>
      <vt:lpstr>8.4 Expected party dispersion as a function of TDE</vt:lpstr>
      <vt:lpstr>Conclusion</vt:lpstr>
      <vt:lpstr>Congruence</vt:lpstr>
      <vt:lpstr>Ideological Congruence in Theory and Practice</vt:lpstr>
      <vt:lpstr>9.1 Two types of congruence</vt:lpstr>
      <vt:lpstr>Measuring Citizens’ and Politicians’ Preferences</vt:lpstr>
      <vt:lpstr>One-to-One and Many-to-Many Congruence in Latin America</vt:lpstr>
      <vt:lpstr>9.2 A representation of “bridging” responses</vt:lpstr>
      <vt:lpstr>9.3 Correlation among two types of congruence</vt:lpstr>
      <vt:lpstr>Results</vt:lpstr>
      <vt:lpstr>9.1 TDE as predictor of one-to-one congruence</vt:lpstr>
      <vt:lpstr>9.2 TDE as predictor of many-to-many congruence</vt:lpstr>
      <vt:lpstr>9.4 TDE effect on many-to-many congruence</vt:lpstr>
      <vt:lpstr>Conclusion</vt:lpstr>
      <vt:lpstr>Part IV: Intraparty Politics</vt:lpstr>
      <vt:lpstr>Campaigns for Office</vt:lpstr>
      <vt:lpstr>Intensity, Complexity, Cash, and Focus </vt:lpstr>
      <vt:lpstr>Campaigns and AP </vt:lpstr>
      <vt:lpstr>10.1 Attention to Candidate</vt:lpstr>
      <vt:lpstr>10.1 Association between AP and campaign focus</vt:lpstr>
      <vt:lpstr>10.2 Expected attention to candidate</vt:lpstr>
      <vt:lpstr>10.3 Expected Attention to Candidate, AP, and district magnitude</vt:lpstr>
      <vt:lpstr>Conclusion</vt:lpstr>
      <vt:lpstr>Constituency Service</vt:lpstr>
      <vt:lpstr>Directly Observed v. Self-Reported Indicators of Constituency Service </vt:lpstr>
      <vt:lpstr>Empirical Analysis</vt:lpstr>
      <vt:lpstr>11.1 PARTIREP items related to constituency service</vt:lpstr>
      <vt:lpstr>11.1 Constituency service factor loadings</vt:lpstr>
      <vt:lpstr>Building a Constituency Service Score</vt:lpstr>
      <vt:lpstr>11.2 Constituency service factor scores</vt:lpstr>
      <vt:lpstr>Results</vt:lpstr>
      <vt:lpstr>11.2 Association between AP and constituency service</vt:lpstr>
      <vt:lpstr>11.3 AP and constituency service</vt:lpstr>
      <vt:lpstr>11.4 Constituency service, district magnitude and ballot type</vt:lpstr>
      <vt:lpstr>Conclusion</vt:lpstr>
      <vt:lpstr>Committee Systems and Assignments</vt:lpstr>
      <vt:lpstr>Intraparty Incentives and Committees</vt:lpstr>
      <vt:lpstr>The Size of the Committee System</vt:lpstr>
      <vt:lpstr>12.1 Distribution of number of committees</vt:lpstr>
      <vt:lpstr>12.1 Predictors of number of legislative committees</vt:lpstr>
      <vt:lpstr>12.2 Effect of AP on number of committees</vt:lpstr>
      <vt:lpstr>Assignment of MPs and MCs to Committees</vt:lpstr>
      <vt:lpstr>12.2 Predictors of legislator membership in distributive committees  </vt:lpstr>
      <vt:lpstr>12.3 AP effect on distributive committee membership</vt:lpstr>
      <vt:lpstr>Conclusion</vt:lpstr>
      <vt:lpstr>Party Unity</vt:lpstr>
      <vt:lpstr>Sources of Unity</vt:lpstr>
      <vt:lpstr>Observing Party Unity</vt:lpstr>
      <vt:lpstr>13.1 Retweet networks in The Netherlands, France, and Slovenia</vt:lpstr>
      <vt:lpstr>13.2 Within and across party retweet connections</vt:lpstr>
      <vt:lpstr>13.3 Network of largest parties in Germany</vt:lpstr>
      <vt:lpstr>13.4 Disunity induced by legislators in two hypothetical parties</vt:lpstr>
      <vt:lpstr>13.5 Party-specific disunity of German legislators</vt:lpstr>
      <vt:lpstr>13.6 Disunity scores across countries</vt:lpstr>
      <vt:lpstr>Party Disunity and  Electoral System Incentives</vt:lpstr>
      <vt:lpstr>13.1 Models of party (dis)unity   </vt:lpstr>
      <vt:lpstr>13.7 Predicted disunity as a function of AP</vt:lpstr>
      <vt:lpstr>13.8 Composite prediction of disunity as a function of magnitude</vt:lpstr>
      <vt:lpstr>Conclusion</vt:lpstr>
      <vt:lpstr>Programmatic Policy or Pork Barrel</vt:lpstr>
      <vt:lpstr>Efforts to Measure the Balance between Programmatic and Pork Barrel Policies</vt:lpstr>
      <vt:lpstr>Pork Barrel and AP</vt:lpstr>
      <vt:lpstr>Bill Targets in Honduras  </vt:lpstr>
      <vt:lpstr>14.1 Before/after reform scores in Honduras</vt:lpstr>
      <vt:lpstr>14.1 Association between AP and initiated local goods bills</vt:lpstr>
      <vt:lpstr>14.2 Local goods bills distribution across M</vt:lpstr>
      <vt:lpstr>Conclusion</vt:lpstr>
      <vt:lpstr>Part V: Conclusion</vt:lpstr>
      <vt:lpstr>Electing to Simulate</vt:lpstr>
      <vt:lpstr>Our Data </vt:lpstr>
      <vt:lpstr>A Final Re-Statement of the Benefits of Our Approach (and an Invitation to Take Advantage of Our Groundwork) </vt:lpstr>
      <vt:lpstr>Addressing Theoretically Motivated Extensions</vt:lpstr>
      <vt:lpstr>A.1 Converting votes into seats (Hagenbach-Bischoff Method)</vt:lpstr>
      <vt:lpstr>A.2 Converting votes into seats (Imperiali Method)</vt:lpstr>
      <vt:lpstr>A.3 Converting votes into seats (Droop Method) </vt:lpstr>
      <vt:lpstr>A.4 Converting votes into seats (Sainte-Laguë) </vt:lpstr>
      <vt:lpstr>A.5 Converting votes into seats (Modi ed Sainte-Laguë)  </vt:lpstr>
      <vt:lpstr>C.1 Goodness of  t comparison of GBM and linear regression models of Total Duvergerian Effect  </vt:lpstr>
      <vt:lpstr>C.2 Goodness of  t comparison of GBM and linear regression models of Average Personalism</vt:lpstr>
      <vt:lpstr>C.3 Summary statistics on electoral system rules  </vt:lpstr>
      <vt:lpstr>C.1 Most important predictors of the TDE</vt:lpstr>
      <vt:lpstr>C.2 Most important interactions in TDE predictive model</vt:lpstr>
      <vt:lpstr>C.3 Most important predictors of the AP score</vt:lpstr>
      <vt:lpstr>C.4 Most important interactions in AP predictive model 264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Crisp, Brian</dc:creator>
  <cp:lastModifiedBy>Crisp, Brian</cp:lastModifiedBy>
  <cp:revision>37</cp:revision>
  <dcterms:created xsi:type="dcterms:W3CDTF">2025-05-30T14:41:39Z</dcterms:created>
  <dcterms:modified xsi:type="dcterms:W3CDTF">2025-06-07T15:33:29Z</dcterms:modified>
</cp:coreProperties>
</file>